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6" r:id="rId2"/>
    <p:sldId id="257" r:id="rId3"/>
    <p:sldId id="259" r:id="rId4"/>
    <p:sldId id="260" r:id="rId5"/>
    <p:sldId id="261" r:id="rId6"/>
    <p:sldId id="264" r:id="rId7"/>
    <p:sldId id="265" r:id="rId8"/>
    <p:sldId id="267" r:id="rId9"/>
    <p:sldId id="276" r:id="rId10"/>
    <p:sldId id="268" r:id="rId11"/>
    <p:sldId id="269" r:id="rId12"/>
    <p:sldId id="270" r:id="rId13"/>
    <p:sldId id="272" r:id="rId14"/>
    <p:sldId id="266" r:id="rId15"/>
    <p:sldId id="281" r:id="rId16"/>
    <p:sldId id="286" r:id="rId17"/>
    <p:sldId id="278" r:id="rId18"/>
    <p:sldId id="284" r:id="rId19"/>
    <p:sldId id="285" r:id="rId20"/>
    <p:sldId id="287" r:id="rId21"/>
    <p:sldId id="280" r:id="rId22"/>
    <p:sldId id="288" r:id="rId23"/>
    <p:sldId id="289" r:id="rId24"/>
    <p:sldId id="292" r:id="rId25"/>
    <p:sldId id="293" r:id="rId26"/>
    <p:sldId id="294" r:id="rId27"/>
    <p:sldId id="304" r:id="rId28"/>
    <p:sldId id="290" r:id="rId29"/>
    <p:sldId id="295" r:id="rId30"/>
    <p:sldId id="297" r:id="rId31"/>
    <p:sldId id="291" r:id="rId32"/>
    <p:sldId id="302" r:id="rId33"/>
    <p:sldId id="296" r:id="rId34"/>
    <p:sldId id="298" r:id="rId35"/>
    <p:sldId id="299" r:id="rId36"/>
    <p:sldId id="301" r:id="rId37"/>
    <p:sldId id="303" r:id="rId38"/>
    <p:sldId id="300" r:id="rId39"/>
    <p:sldId id="273" r:id="rId40"/>
    <p:sldId id="275" r:id="rId41"/>
    <p:sldId id="27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60"/>
  </p:normalViewPr>
  <p:slideViewPr>
    <p:cSldViewPr snapToGrid="0">
      <p:cViewPr varScale="1">
        <p:scale>
          <a:sx n="71" d="100"/>
          <a:sy n="71" d="100"/>
        </p:scale>
        <p:origin x="70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24801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80947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8452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3000940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0153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3483200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725130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4181780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104239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454D59-0AC1-47C9-BF45-D76CB9A18215}"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1882582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454D59-0AC1-47C9-BF45-D76CB9A18215}" type="datetimeFigureOut">
              <a:rPr lang="en-IN" smtClean="0"/>
              <a:t>06-05-2024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404807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454D59-0AC1-47C9-BF45-D76CB9A18215}" type="datetimeFigureOut">
              <a:rPr lang="en-IN" smtClean="0"/>
              <a:t>06-05-2024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252717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454D59-0AC1-47C9-BF45-D76CB9A18215}" type="datetimeFigureOut">
              <a:rPr lang="en-IN" smtClean="0"/>
              <a:t>06-05-2024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329837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454D59-0AC1-47C9-BF45-D76CB9A18215}" type="datetimeFigureOut">
              <a:rPr lang="en-IN" smtClean="0"/>
              <a:t>06-05-2024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270169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454D59-0AC1-47C9-BF45-D76CB9A18215}" type="datetimeFigureOut">
              <a:rPr lang="en-IN" smtClean="0"/>
              <a:t>06-05-2024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FA9F27-F72B-43C8-B8A1-9F8D91CF27D7}" type="slidenum">
              <a:rPr lang="en-IN" smtClean="0"/>
              <a:t>‹#›</a:t>
            </a:fld>
            <a:endParaRPr lang="en-IN"/>
          </a:p>
        </p:txBody>
      </p:sp>
    </p:spTree>
    <p:extLst>
      <p:ext uri="{BB962C8B-B14F-4D97-AF65-F5344CB8AC3E}">
        <p14:creationId xmlns:p14="http://schemas.microsoft.com/office/powerpoint/2010/main" val="297946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FA9F27-F72B-43C8-B8A1-9F8D91CF27D7}" type="slidenum">
              <a:rPr lang="en-IN" smtClean="0"/>
              <a:t>‹#›</a:t>
            </a:fld>
            <a:endParaRPr lang="en-IN"/>
          </a:p>
        </p:txBody>
      </p:sp>
      <p:sp>
        <p:nvSpPr>
          <p:cNvPr id="5" name="Date Placeholder 4"/>
          <p:cNvSpPr>
            <a:spLocks noGrp="1"/>
          </p:cNvSpPr>
          <p:nvPr>
            <p:ph type="dt" sz="half" idx="10"/>
          </p:nvPr>
        </p:nvSpPr>
        <p:spPr/>
        <p:txBody>
          <a:bodyPr/>
          <a:lstStyle/>
          <a:p>
            <a:fld id="{2C454D59-0AC1-47C9-BF45-D76CB9A18215}" type="datetimeFigureOut">
              <a:rPr lang="en-IN" smtClean="0"/>
              <a:t>06-05-2024</a:t>
            </a:fld>
            <a:endParaRPr lang="en-IN"/>
          </a:p>
        </p:txBody>
      </p:sp>
    </p:spTree>
    <p:extLst>
      <p:ext uri="{BB962C8B-B14F-4D97-AF65-F5344CB8AC3E}">
        <p14:creationId xmlns:p14="http://schemas.microsoft.com/office/powerpoint/2010/main" val="74164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C454D59-0AC1-47C9-BF45-D76CB9A18215}" type="datetimeFigureOut">
              <a:rPr lang="en-IN" smtClean="0"/>
              <a:t>06-05-2024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6FA9F27-F72B-43C8-B8A1-9F8D91CF27D7}" type="slidenum">
              <a:rPr lang="en-IN" smtClean="0"/>
              <a:t>‹#›</a:t>
            </a:fld>
            <a:endParaRPr lang="en-IN"/>
          </a:p>
        </p:txBody>
      </p:sp>
    </p:spTree>
    <p:extLst>
      <p:ext uri="{BB962C8B-B14F-4D97-AF65-F5344CB8AC3E}">
        <p14:creationId xmlns:p14="http://schemas.microsoft.com/office/powerpoint/2010/main" val="318124407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zenodo.org/records/118897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3.wav"/><Relationship Id="rId7"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5" Type="http://schemas.microsoft.com/office/2007/relationships/media" Target="../media/media4.wav"/><Relationship Id="rId4" Type="http://schemas.openxmlformats.org/officeDocument/2006/relationships/audio" Target="../media/media3.wav"/></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6.mp4"/><Relationship Id="rId7" Type="http://schemas.openxmlformats.org/officeDocument/2006/relationships/image" Target="../media/image15.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22.png"/><Relationship Id="rId5" Type="http://schemas.openxmlformats.org/officeDocument/2006/relationships/slideLayout" Target="../slideLayouts/slideLayout7.xml"/><Relationship Id="rId4" Type="http://schemas.openxmlformats.org/officeDocument/2006/relationships/video" Target="../media/media6.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CCB1-5715-691C-77C1-D33A06049BEA}"/>
              </a:ext>
            </a:extLst>
          </p:cNvPr>
          <p:cNvSpPr>
            <a:spLocks noGrp="1"/>
          </p:cNvSpPr>
          <p:nvPr>
            <p:ph type="ctrTitle"/>
          </p:nvPr>
        </p:nvSpPr>
        <p:spPr>
          <a:xfrm>
            <a:off x="826993" y="1423334"/>
            <a:ext cx="10717305" cy="3160339"/>
          </a:xfrm>
        </p:spPr>
        <p:txBody>
          <a:bodyPr>
            <a:normAutofit/>
          </a:bodyPr>
          <a:lstStyle/>
          <a:p>
            <a:pPr algn="just"/>
            <a:r>
              <a:rPr lang="en-US" sz="4500" b="1" dirty="0">
                <a:solidFill>
                  <a:schemeClr val="tx2"/>
                </a:solidFill>
              </a:rPr>
              <a:t>Fusion of Deep Learning Features with Mixture of Brain Emotional Learning for Audio-Visual Emotion Recognition</a:t>
            </a:r>
            <a:endParaRPr lang="en-IN" sz="4500" b="1" dirty="0">
              <a:solidFill>
                <a:schemeClr val="tx2"/>
              </a:solidFill>
            </a:endParaRPr>
          </a:p>
        </p:txBody>
      </p:sp>
      <p:sp>
        <p:nvSpPr>
          <p:cNvPr id="3" name="Subtitle 2">
            <a:extLst>
              <a:ext uri="{FF2B5EF4-FFF2-40B4-BE49-F238E27FC236}">
                <a16:creationId xmlns:a16="http://schemas.microsoft.com/office/drawing/2014/main" id="{13D456D4-5A34-093F-477D-5D315F3D9592}"/>
              </a:ext>
            </a:extLst>
          </p:cNvPr>
          <p:cNvSpPr>
            <a:spLocks noGrp="1"/>
          </p:cNvSpPr>
          <p:nvPr>
            <p:ph type="subTitle" idx="1"/>
          </p:nvPr>
        </p:nvSpPr>
        <p:spPr>
          <a:xfrm>
            <a:off x="403412" y="4570226"/>
            <a:ext cx="10515599" cy="2287774"/>
          </a:xfrm>
        </p:spPr>
        <p:txBody>
          <a:bodyPr>
            <a:normAutofit/>
          </a:bodyPr>
          <a:lstStyle/>
          <a:p>
            <a:pPr algn="just"/>
            <a:r>
              <a:rPr lang="en-IN" dirty="0"/>
              <a:t>						             </a:t>
            </a:r>
            <a:r>
              <a:rPr lang="en-IN" dirty="0">
                <a:solidFill>
                  <a:schemeClr val="tx2"/>
                </a:solidFill>
              </a:rPr>
              <a:t>125015103 Samatha A </a:t>
            </a:r>
          </a:p>
          <a:p>
            <a:pPr algn="just"/>
            <a:r>
              <a:rPr lang="en-IN" dirty="0">
                <a:solidFill>
                  <a:schemeClr val="tx2"/>
                </a:solidFill>
              </a:rPr>
              <a:t>						             125015120 Srividhya S </a:t>
            </a:r>
          </a:p>
          <a:p>
            <a:pPr algn="just"/>
            <a:r>
              <a:rPr lang="pt-BR" dirty="0">
                <a:solidFill>
                  <a:schemeClr val="tx2"/>
                </a:solidFill>
              </a:rPr>
              <a:t>                                                     </a:t>
            </a:r>
            <a:r>
              <a:rPr lang="en-IN" dirty="0">
                <a:solidFill>
                  <a:schemeClr val="tx2"/>
                </a:solidFill>
              </a:rPr>
              <a:t>125015111 Shahana  S</a:t>
            </a:r>
            <a:endParaRPr lang="pt-BR" dirty="0">
              <a:solidFill>
                <a:schemeClr val="tx2"/>
              </a:solidFill>
            </a:endParaRPr>
          </a:p>
          <a:p>
            <a:pPr algn="just"/>
            <a:r>
              <a:rPr lang="pt-BR" sz="2800" dirty="0">
                <a:solidFill>
                  <a:schemeClr val="tx2"/>
                </a:solidFill>
              </a:rPr>
              <a:t>Dr. Emily Jenifer A (AP III / SoC</a:t>
            </a:r>
            <a:r>
              <a:rPr lang="en-IN" sz="2800" dirty="0">
                <a:solidFill>
                  <a:schemeClr val="tx2"/>
                </a:solidFill>
              </a:rPr>
              <a:t> )                         </a:t>
            </a:r>
            <a:r>
              <a:rPr lang="en-IN" dirty="0">
                <a:solidFill>
                  <a:schemeClr val="tx2"/>
                </a:solidFill>
              </a:rPr>
              <a:t>						                                                                                                                               </a:t>
            </a:r>
          </a:p>
        </p:txBody>
      </p:sp>
      <p:pic>
        <p:nvPicPr>
          <p:cNvPr id="5" name="Picture 4">
            <a:extLst>
              <a:ext uri="{FF2B5EF4-FFF2-40B4-BE49-F238E27FC236}">
                <a16:creationId xmlns:a16="http://schemas.microsoft.com/office/drawing/2014/main" id="{2FAC9D47-19BD-881A-B511-5F16DA50B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993" y="0"/>
            <a:ext cx="9782735" cy="1931437"/>
          </a:xfrm>
          <a:prstGeom prst="rect">
            <a:avLst/>
          </a:prstGeom>
        </p:spPr>
      </p:pic>
    </p:spTree>
    <p:extLst>
      <p:ext uri="{BB962C8B-B14F-4D97-AF65-F5344CB8AC3E}">
        <p14:creationId xmlns:p14="http://schemas.microsoft.com/office/powerpoint/2010/main" val="3703732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1B63-2112-B991-AF5D-87AC2FAECC08}"/>
              </a:ext>
            </a:extLst>
          </p:cNvPr>
          <p:cNvSpPr>
            <a:spLocks noGrp="1"/>
          </p:cNvSpPr>
          <p:nvPr>
            <p:ph type="title"/>
          </p:nvPr>
        </p:nvSpPr>
        <p:spPr/>
        <p:txBody>
          <a:bodyPr/>
          <a:lstStyle/>
          <a:p>
            <a:r>
              <a:rPr lang="en-IN" dirty="0"/>
              <a:t>                         </a:t>
            </a:r>
            <a:r>
              <a:rPr lang="en-IN" sz="4400" dirty="0">
                <a:solidFill>
                  <a:schemeClr val="tx2"/>
                </a:solidFill>
              </a:rPr>
              <a:t>DATASET</a:t>
            </a:r>
          </a:p>
        </p:txBody>
      </p:sp>
      <p:sp>
        <p:nvSpPr>
          <p:cNvPr id="3" name="Content Placeholder 2">
            <a:extLst>
              <a:ext uri="{FF2B5EF4-FFF2-40B4-BE49-F238E27FC236}">
                <a16:creationId xmlns:a16="http://schemas.microsoft.com/office/drawing/2014/main" id="{44A9FA3C-140D-7803-CA5F-C043F98BEFE4}"/>
              </a:ext>
            </a:extLst>
          </p:cNvPr>
          <p:cNvSpPr>
            <a:spLocks noGrp="1"/>
          </p:cNvSpPr>
          <p:nvPr>
            <p:ph idx="1"/>
          </p:nvPr>
        </p:nvSpPr>
        <p:spPr>
          <a:xfrm>
            <a:off x="677334" y="1930400"/>
            <a:ext cx="9690348" cy="4591424"/>
          </a:xfrm>
        </p:spPr>
        <p:txBody>
          <a:bodyPr>
            <a:normAutofit fontScale="85000" lnSpcReduction="10000"/>
          </a:bodyPr>
          <a:lstStyle/>
          <a:p>
            <a:pPr algn="just"/>
            <a:r>
              <a:rPr lang="en-IN" sz="3200" dirty="0">
                <a:solidFill>
                  <a:schemeClr val="tx2"/>
                </a:solidFill>
                <a:ea typeface="Calibri" panose="020F0502020204030204" pitchFamily="34" charset="0"/>
                <a:cs typeface="Calibri" panose="020F0502020204030204" pitchFamily="34" charset="0"/>
              </a:rPr>
              <a:t>The Ryerson Audio Visual Database of Emotional Speech and Song(RAVDESS) is used in this Project</a:t>
            </a:r>
          </a:p>
          <a:p>
            <a:pPr algn="just"/>
            <a:r>
              <a:rPr lang="en-IN" sz="3200" dirty="0">
                <a:solidFill>
                  <a:schemeClr val="tx2"/>
                </a:solidFill>
                <a:ea typeface="Calibri" panose="020F0502020204030204" pitchFamily="34" charset="0"/>
                <a:cs typeface="Calibri" panose="020F0502020204030204" pitchFamily="34" charset="0"/>
              </a:rPr>
              <a:t>The dataset contains 24 professional actors(12 male and 12 female)</a:t>
            </a:r>
          </a:p>
          <a:p>
            <a:pPr algn="just"/>
            <a:r>
              <a:rPr lang="en-IN" sz="3200" dirty="0">
                <a:solidFill>
                  <a:schemeClr val="tx2"/>
                </a:solidFill>
                <a:ea typeface="Calibri" panose="020F0502020204030204" pitchFamily="34" charset="0"/>
                <a:cs typeface="Calibri" panose="020F0502020204030204" pitchFamily="34" charset="0"/>
              </a:rPr>
              <a:t>The RAVDESS dataset contains 7356 files in 3 modality formats-Audio only , Video only , Audio video.</a:t>
            </a:r>
          </a:p>
          <a:p>
            <a:pPr algn="just"/>
            <a:r>
              <a:rPr lang="en-IN" sz="3200" dirty="0">
                <a:solidFill>
                  <a:schemeClr val="tx2"/>
                </a:solidFill>
                <a:ea typeface="Calibri" panose="020F0502020204030204" pitchFamily="34" charset="0"/>
                <a:cs typeface="Calibri" panose="020F0502020204030204" pitchFamily="34" charset="0"/>
              </a:rPr>
              <a:t>It contains data for 6 emotions such as Calm , Happy , Sad, Angry, Fear, Neutral.</a:t>
            </a:r>
          </a:p>
          <a:p>
            <a:pPr algn="just"/>
            <a:r>
              <a:rPr lang="en-IN" sz="3200" dirty="0">
                <a:solidFill>
                  <a:schemeClr val="tx2"/>
                </a:solidFill>
                <a:ea typeface="Calibri" panose="020F0502020204030204" pitchFamily="34" charset="0"/>
                <a:cs typeface="Calibri" panose="020F0502020204030204" pitchFamily="34" charset="0"/>
              </a:rPr>
              <a:t>Link to dataset: </a:t>
            </a:r>
            <a:r>
              <a:rPr lang="en-IN" sz="3200" dirty="0">
                <a:solidFill>
                  <a:schemeClr val="tx2"/>
                </a:solidFill>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https://zenodo.org/records/1188976</a:t>
            </a:r>
            <a:endParaRPr lang="en-IN" sz="3200" dirty="0">
              <a:solidFill>
                <a:schemeClr val="tx2"/>
              </a:solidFill>
              <a:ea typeface="Calibri" panose="020F0502020204030204" pitchFamily="34" charset="0"/>
              <a:cs typeface="Calibri" panose="020F0502020204030204" pitchFamily="34" charset="0"/>
            </a:endParaRPr>
          </a:p>
          <a:p>
            <a:pPr marL="0" indent="0" algn="just">
              <a:buNone/>
            </a:pPr>
            <a:endParaRPr lang="en-IN" sz="2400" dirty="0">
              <a:solidFill>
                <a:schemeClr val="tx2"/>
              </a:solidFill>
            </a:endParaRPr>
          </a:p>
          <a:p>
            <a:endParaRPr lang="en-IN" dirty="0"/>
          </a:p>
        </p:txBody>
      </p:sp>
    </p:spTree>
    <p:extLst>
      <p:ext uri="{BB962C8B-B14F-4D97-AF65-F5344CB8AC3E}">
        <p14:creationId xmlns:p14="http://schemas.microsoft.com/office/powerpoint/2010/main" val="89256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8A3E-C3E6-1D73-13F6-9B6CA1366ED2}"/>
              </a:ext>
            </a:extLst>
          </p:cNvPr>
          <p:cNvSpPr>
            <a:spLocks noGrp="1"/>
          </p:cNvSpPr>
          <p:nvPr>
            <p:ph type="title"/>
          </p:nvPr>
        </p:nvSpPr>
        <p:spPr/>
        <p:txBody>
          <a:bodyPr/>
          <a:lstStyle/>
          <a:p>
            <a:r>
              <a:rPr lang="en-IN" dirty="0"/>
              <a:t>                </a:t>
            </a:r>
            <a:r>
              <a:rPr lang="en-IN" dirty="0">
                <a:solidFill>
                  <a:schemeClr val="tx2"/>
                </a:solidFill>
                <a:latin typeface="Calibri" panose="020F0502020204030204" pitchFamily="34" charset="0"/>
                <a:ea typeface="Calibri" panose="020F0502020204030204" pitchFamily="34" charset="0"/>
                <a:cs typeface="Calibri" panose="020F0502020204030204" pitchFamily="34" charset="0"/>
              </a:rPr>
              <a:t>Sample Video-Audio File</a:t>
            </a:r>
          </a:p>
        </p:txBody>
      </p:sp>
      <p:pic>
        <p:nvPicPr>
          <p:cNvPr id="7" name="90614413">
            <a:hlinkClick r:id="" action="ppaction://media"/>
            <a:extLst>
              <a:ext uri="{FF2B5EF4-FFF2-40B4-BE49-F238E27FC236}">
                <a16:creationId xmlns:a16="http://schemas.microsoft.com/office/drawing/2014/main" id="{15220C6B-1AD0-60FA-BC18-8B4F2EB19E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5588" y="2160588"/>
            <a:ext cx="6900862" cy="3881437"/>
          </a:xfrm>
        </p:spPr>
      </p:pic>
    </p:spTree>
    <p:extLst>
      <p:ext uri="{BB962C8B-B14F-4D97-AF65-F5344CB8AC3E}">
        <p14:creationId xmlns:p14="http://schemas.microsoft.com/office/powerpoint/2010/main" val="20526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175D-BD5C-43CF-F230-F528F2E8AEA7}"/>
              </a:ext>
            </a:extLst>
          </p:cNvPr>
          <p:cNvSpPr>
            <a:spLocks noGrp="1"/>
          </p:cNvSpPr>
          <p:nvPr>
            <p:ph type="title"/>
          </p:nvPr>
        </p:nvSpPr>
        <p:spPr>
          <a:xfrm>
            <a:off x="838200" y="1"/>
            <a:ext cx="10515600" cy="806823"/>
          </a:xfrm>
        </p:spPr>
        <p:txBody>
          <a:bodyPr/>
          <a:lstStyle/>
          <a:p>
            <a:r>
              <a:rPr lang="en-IN" dirty="0"/>
              <a:t>                   </a:t>
            </a:r>
            <a:r>
              <a:rPr lang="en-IN" dirty="0">
                <a:solidFill>
                  <a:schemeClr val="tx2"/>
                </a:solidFill>
              </a:rPr>
              <a:t>WORK FLOW</a:t>
            </a:r>
            <a:endParaRPr lang="en-IN" sz="3600" dirty="0">
              <a:solidFill>
                <a:schemeClr val="tx2"/>
              </a:solidFill>
            </a:endParaRPr>
          </a:p>
        </p:txBody>
      </p:sp>
      <p:pic>
        <p:nvPicPr>
          <p:cNvPr id="5" name="Content Placeholder 4">
            <a:extLst>
              <a:ext uri="{FF2B5EF4-FFF2-40B4-BE49-F238E27FC236}">
                <a16:creationId xmlns:a16="http://schemas.microsoft.com/office/drawing/2014/main" id="{33C14C20-BC12-091E-C397-ED8E520978B4}"/>
              </a:ext>
            </a:extLst>
          </p:cNvPr>
          <p:cNvPicPr>
            <a:picLocks noGrp="1" noChangeAspect="1"/>
          </p:cNvPicPr>
          <p:nvPr>
            <p:ph idx="1"/>
          </p:nvPr>
        </p:nvPicPr>
        <p:blipFill>
          <a:blip r:embed="rId2"/>
          <a:stretch>
            <a:fillRect/>
          </a:stretch>
        </p:blipFill>
        <p:spPr>
          <a:xfrm>
            <a:off x="0" y="806824"/>
            <a:ext cx="10233212" cy="6104964"/>
          </a:xfrm>
        </p:spPr>
      </p:pic>
    </p:spTree>
    <p:extLst>
      <p:ext uri="{BB962C8B-B14F-4D97-AF65-F5344CB8AC3E}">
        <p14:creationId xmlns:p14="http://schemas.microsoft.com/office/powerpoint/2010/main" val="154212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00EA-0AFC-EF67-91B3-CDB3DF2D6A58}"/>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12552CB8-E378-B42E-C01F-5BC4F782B128}"/>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C06764F-3B13-9269-4234-5EE58228EC48}"/>
              </a:ext>
            </a:extLst>
          </p:cNvPr>
          <p:cNvPicPr>
            <a:picLocks noChangeAspect="1"/>
          </p:cNvPicPr>
          <p:nvPr/>
        </p:nvPicPr>
        <p:blipFill>
          <a:blip r:embed="rId2"/>
          <a:stretch>
            <a:fillRect/>
          </a:stretch>
        </p:blipFill>
        <p:spPr>
          <a:xfrm>
            <a:off x="0" y="0"/>
            <a:ext cx="12192000" cy="6037729"/>
          </a:xfrm>
          <a:prstGeom prst="rect">
            <a:avLst/>
          </a:prstGeom>
        </p:spPr>
      </p:pic>
      <p:sp>
        <p:nvSpPr>
          <p:cNvPr id="4" name="TextBox 3">
            <a:extLst>
              <a:ext uri="{FF2B5EF4-FFF2-40B4-BE49-F238E27FC236}">
                <a16:creationId xmlns:a16="http://schemas.microsoft.com/office/drawing/2014/main" id="{F4DA0E97-C892-B11C-06FF-4F362E2A9544}"/>
              </a:ext>
            </a:extLst>
          </p:cNvPr>
          <p:cNvSpPr txBox="1"/>
          <p:nvPr/>
        </p:nvSpPr>
        <p:spPr>
          <a:xfrm>
            <a:off x="0" y="6494929"/>
            <a:ext cx="9022976"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REFERENCE: BASE PAPER</a:t>
            </a:r>
          </a:p>
        </p:txBody>
      </p:sp>
    </p:spTree>
    <p:extLst>
      <p:ext uri="{BB962C8B-B14F-4D97-AF65-F5344CB8AC3E}">
        <p14:creationId xmlns:p14="http://schemas.microsoft.com/office/powerpoint/2010/main" val="2770853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E9A3-0169-C6DE-7B5B-8532C1364520}"/>
              </a:ext>
            </a:extLst>
          </p:cNvPr>
          <p:cNvSpPr>
            <a:spLocks noGrp="1"/>
          </p:cNvSpPr>
          <p:nvPr>
            <p:ph type="title"/>
          </p:nvPr>
        </p:nvSpPr>
        <p:spPr/>
        <p:txBody>
          <a:bodyPr/>
          <a:lstStyle/>
          <a:p>
            <a:r>
              <a:rPr lang="en-IN" dirty="0"/>
              <a:t>                           </a:t>
            </a:r>
            <a:r>
              <a:rPr lang="en-IN" dirty="0">
                <a:solidFill>
                  <a:schemeClr val="tx1"/>
                </a:solidFill>
              </a:rPr>
              <a:t>MODULES</a:t>
            </a:r>
            <a:endParaRPr lang="en-IN" dirty="0">
              <a:solidFill>
                <a:schemeClr val="tx2"/>
              </a:solidFill>
            </a:endParaRPr>
          </a:p>
        </p:txBody>
      </p:sp>
      <p:sp>
        <p:nvSpPr>
          <p:cNvPr id="3" name="Content Placeholder 2">
            <a:extLst>
              <a:ext uri="{FF2B5EF4-FFF2-40B4-BE49-F238E27FC236}">
                <a16:creationId xmlns:a16="http://schemas.microsoft.com/office/drawing/2014/main" id="{439C43BE-DD00-B499-5216-2AA280D6876D}"/>
              </a:ext>
            </a:extLst>
          </p:cNvPr>
          <p:cNvSpPr>
            <a:spLocks noGrp="1"/>
          </p:cNvSpPr>
          <p:nvPr>
            <p:ph idx="1"/>
          </p:nvPr>
        </p:nvSpPr>
        <p:spPr>
          <a:xfrm>
            <a:off x="677334" y="1667435"/>
            <a:ext cx="9838266" cy="5042647"/>
          </a:xfrm>
        </p:spPr>
        <p:txBody>
          <a:bodyPr>
            <a:normAutofit fontScale="85000" lnSpcReduction="20000"/>
          </a:bodyPr>
          <a:lstStyle/>
          <a:p>
            <a:pPr marL="0" indent="0" algn="just">
              <a:buNone/>
            </a:pPr>
            <a:r>
              <a:rPr lang="en-IN" sz="3300" b="1" dirty="0"/>
              <a:t>MODULE 1(30%):</a:t>
            </a:r>
          </a:p>
          <a:p>
            <a:pPr lvl="1" algn="just"/>
            <a:r>
              <a:rPr lang="en-IN" sz="2600" dirty="0"/>
              <a:t>Preprocessing Audio files </a:t>
            </a:r>
          </a:p>
          <a:p>
            <a:pPr lvl="1" algn="just"/>
            <a:r>
              <a:rPr lang="en-IN" sz="2600" dirty="0"/>
              <a:t>Preprocessing video files</a:t>
            </a:r>
          </a:p>
          <a:p>
            <a:pPr marL="0" indent="0" algn="just">
              <a:buNone/>
            </a:pPr>
            <a:endParaRPr lang="en-IN" sz="3000" b="1" dirty="0"/>
          </a:p>
          <a:p>
            <a:pPr marL="0" indent="0" algn="just">
              <a:buNone/>
            </a:pPr>
            <a:r>
              <a:rPr lang="en-IN" sz="3000" b="1" dirty="0"/>
              <a:t>MODULE 2(60%)</a:t>
            </a:r>
          </a:p>
          <a:p>
            <a:pPr lvl="1" algn="just"/>
            <a:r>
              <a:rPr lang="en-IN" sz="2600" dirty="0"/>
              <a:t>Extracting features from Visual modality(3D-CNN)</a:t>
            </a:r>
          </a:p>
          <a:p>
            <a:pPr lvl="1" algn="just"/>
            <a:r>
              <a:rPr lang="en-IN" sz="2600" dirty="0"/>
              <a:t>Extracting features from Audio modality(CRNN)      </a:t>
            </a:r>
          </a:p>
          <a:p>
            <a:pPr marL="457200" lvl="1" indent="0" algn="just">
              <a:buNone/>
            </a:pPr>
            <a:r>
              <a:rPr lang="en-IN" dirty="0"/>
              <a:t>						</a:t>
            </a:r>
          </a:p>
          <a:p>
            <a:pPr marL="0" indent="0" algn="just">
              <a:buNone/>
            </a:pPr>
            <a:r>
              <a:rPr lang="en-IN" sz="3300" b="1" dirty="0"/>
              <a:t>MODULE 3(100%)</a:t>
            </a:r>
          </a:p>
          <a:p>
            <a:pPr lvl="1" algn="just"/>
            <a:r>
              <a:rPr lang="en-IN" sz="3100" dirty="0"/>
              <a:t>Feature Fusion</a:t>
            </a:r>
          </a:p>
          <a:p>
            <a:pPr lvl="1" algn="just"/>
            <a:r>
              <a:rPr lang="en-IN" sz="3100" dirty="0"/>
              <a:t>Creation of MOBEL network</a:t>
            </a:r>
          </a:p>
          <a:p>
            <a:pPr marL="457200" lvl="1" indent="0" algn="just">
              <a:buNone/>
            </a:pPr>
            <a:r>
              <a:rPr lang="en-IN" dirty="0"/>
              <a:t>	</a:t>
            </a:r>
          </a:p>
          <a:p>
            <a:pPr marL="457200" lvl="1" indent="0">
              <a:buNone/>
            </a:pPr>
            <a:endParaRPr lang="en-IN" dirty="0"/>
          </a:p>
        </p:txBody>
      </p:sp>
    </p:spTree>
    <p:extLst>
      <p:ext uri="{BB962C8B-B14F-4D97-AF65-F5344CB8AC3E}">
        <p14:creationId xmlns:p14="http://schemas.microsoft.com/office/powerpoint/2010/main" val="2167068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6166D7-FE4A-D5F5-5328-A2DCD895B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01" y="1425107"/>
            <a:ext cx="4163545" cy="3469622"/>
          </a:xfrm>
          <a:prstGeom prst="rect">
            <a:avLst/>
          </a:prstGeom>
        </p:spPr>
      </p:pic>
      <p:pic>
        <p:nvPicPr>
          <p:cNvPr id="6" name="Picture 5">
            <a:extLst>
              <a:ext uri="{FF2B5EF4-FFF2-40B4-BE49-F238E27FC236}">
                <a16:creationId xmlns:a16="http://schemas.microsoft.com/office/drawing/2014/main" id="{FFE0A3A2-C7CF-4476-E4FF-1A0D5FD11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493" y="938293"/>
            <a:ext cx="3295650" cy="4276725"/>
          </a:xfrm>
          <a:prstGeom prst="rect">
            <a:avLst/>
          </a:prstGeom>
        </p:spPr>
      </p:pic>
      <p:sp>
        <p:nvSpPr>
          <p:cNvPr id="7" name="TextBox 6">
            <a:extLst>
              <a:ext uri="{FF2B5EF4-FFF2-40B4-BE49-F238E27FC236}">
                <a16:creationId xmlns:a16="http://schemas.microsoft.com/office/drawing/2014/main" id="{591F4416-80F6-6B92-BE23-640A503D0D95}"/>
              </a:ext>
            </a:extLst>
          </p:cNvPr>
          <p:cNvSpPr txBox="1"/>
          <p:nvPr/>
        </p:nvSpPr>
        <p:spPr>
          <a:xfrm>
            <a:off x="3576918" y="107296"/>
            <a:ext cx="5486400" cy="830997"/>
          </a:xfrm>
          <a:prstGeom prst="rect">
            <a:avLst/>
          </a:prstGeom>
          <a:noFill/>
        </p:spPr>
        <p:txBody>
          <a:bodyPr wrap="square" rtlCol="0">
            <a:spAutoFit/>
          </a:bodyPr>
          <a:lstStyle/>
          <a:p>
            <a:r>
              <a:rPr lang="en-IN" sz="4800" dirty="0"/>
              <a:t>SSD- RESNET</a:t>
            </a:r>
          </a:p>
        </p:txBody>
      </p:sp>
      <p:sp>
        <p:nvSpPr>
          <p:cNvPr id="8" name="TextBox 7">
            <a:extLst>
              <a:ext uri="{FF2B5EF4-FFF2-40B4-BE49-F238E27FC236}">
                <a16:creationId xmlns:a16="http://schemas.microsoft.com/office/drawing/2014/main" id="{192D3CDC-0A79-9D50-0EA7-F8AD5EF8AEC7}"/>
              </a:ext>
            </a:extLst>
          </p:cNvPr>
          <p:cNvSpPr txBox="1"/>
          <p:nvPr/>
        </p:nvSpPr>
        <p:spPr>
          <a:xfrm>
            <a:off x="1748117" y="5119933"/>
            <a:ext cx="3281083" cy="523220"/>
          </a:xfrm>
          <a:prstGeom prst="rect">
            <a:avLst/>
          </a:prstGeom>
          <a:noFill/>
        </p:spPr>
        <p:txBody>
          <a:bodyPr wrap="square" rtlCol="0">
            <a:spAutoFit/>
          </a:bodyPr>
          <a:lstStyle/>
          <a:p>
            <a:r>
              <a:rPr lang="en-IN" sz="2800" dirty="0"/>
              <a:t>INPUT</a:t>
            </a:r>
          </a:p>
        </p:txBody>
      </p:sp>
      <p:sp>
        <p:nvSpPr>
          <p:cNvPr id="9" name="TextBox 8">
            <a:extLst>
              <a:ext uri="{FF2B5EF4-FFF2-40B4-BE49-F238E27FC236}">
                <a16:creationId xmlns:a16="http://schemas.microsoft.com/office/drawing/2014/main" id="{1FE4710E-E73B-A2E0-F699-A808C236EB2E}"/>
              </a:ext>
            </a:extLst>
          </p:cNvPr>
          <p:cNvSpPr txBox="1"/>
          <p:nvPr/>
        </p:nvSpPr>
        <p:spPr>
          <a:xfrm>
            <a:off x="8310282" y="5376931"/>
            <a:ext cx="2608730" cy="461665"/>
          </a:xfrm>
          <a:prstGeom prst="rect">
            <a:avLst/>
          </a:prstGeom>
          <a:noFill/>
        </p:spPr>
        <p:txBody>
          <a:bodyPr wrap="square" rtlCol="0">
            <a:spAutoFit/>
          </a:bodyPr>
          <a:lstStyle/>
          <a:p>
            <a:r>
              <a:rPr lang="en-IN" sz="2400" dirty="0"/>
              <a:t>OUTPUT</a:t>
            </a:r>
          </a:p>
        </p:txBody>
      </p:sp>
    </p:spTree>
    <p:extLst>
      <p:ext uri="{BB962C8B-B14F-4D97-AF65-F5344CB8AC3E}">
        <p14:creationId xmlns:p14="http://schemas.microsoft.com/office/powerpoint/2010/main" val="121030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2D72A5-C377-EB55-245C-4BDE3F342DAF}"/>
              </a:ext>
            </a:extLst>
          </p:cNvPr>
          <p:cNvPicPr>
            <a:picLocks noChangeAspect="1"/>
          </p:cNvPicPr>
          <p:nvPr/>
        </p:nvPicPr>
        <p:blipFill>
          <a:blip r:embed="rId2"/>
          <a:stretch>
            <a:fillRect/>
          </a:stretch>
        </p:blipFill>
        <p:spPr>
          <a:xfrm>
            <a:off x="777936" y="694192"/>
            <a:ext cx="9068586" cy="3360711"/>
          </a:xfrm>
          <a:prstGeom prst="rect">
            <a:avLst/>
          </a:prstGeom>
        </p:spPr>
      </p:pic>
      <p:pic>
        <p:nvPicPr>
          <p:cNvPr id="6" name="Picture 5">
            <a:extLst>
              <a:ext uri="{FF2B5EF4-FFF2-40B4-BE49-F238E27FC236}">
                <a16:creationId xmlns:a16="http://schemas.microsoft.com/office/drawing/2014/main" id="{52BDFE0F-8D17-AB0F-9A54-7745F70527A1}"/>
              </a:ext>
            </a:extLst>
          </p:cNvPr>
          <p:cNvPicPr>
            <a:picLocks noChangeAspect="1"/>
          </p:cNvPicPr>
          <p:nvPr/>
        </p:nvPicPr>
        <p:blipFill>
          <a:blip r:embed="rId3"/>
          <a:stretch>
            <a:fillRect/>
          </a:stretch>
        </p:blipFill>
        <p:spPr>
          <a:xfrm>
            <a:off x="777936" y="4178844"/>
            <a:ext cx="9121930" cy="2400508"/>
          </a:xfrm>
          <a:prstGeom prst="rect">
            <a:avLst/>
          </a:prstGeom>
        </p:spPr>
      </p:pic>
      <p:sp>
        <p:nvSpPr>
          <p:cNvPr id="7" name="TextBox 6">
            <a:extLst>
              <a:ext uri="{FF2B5EF4-FFF2-40B4-BE49-F238E27FC236}">
                <a16:creationId xmlns:a16="http://schemas.microsoft.com/office/drawing/2014/main" id="{B778333A-CC43-8CF7-5667-C764E5A69515}"/>
              </a:ext>
            </a:extLst>
          </p:cNvPr>
          <p:cNvSpPr txBox="1"/>
          <p:nvPr/>
        </p:nvSpPr>
        <p:spPr>
          <a:xfrm>
            <a:off x="149290" y="109417"/>
            <a:ext cx="4282751" cy="584775"/>
          </a:xfrm>
          <a:prstGeom prst="rect">
            <a:avLst/>
          </a:prstGeom>
          <a:noFill/>
        </p:spPr>
        <p:txBody>
          <a:bodyPr wrap="square" rtlCol="0">
            <a:spAutoFit/>
          </a:bodyPr>
          <a:lstStyle/>
          <a:p>
            <a:r>
              <a:rPr lang="en-IN" sz="3200" b="1" dirty="0"/>
              <a:t>SSD_images.csv:</a:t>
            </a:r>
          </a:p>
        </p:txBody>
      </p:sp>
    </p:spTree>
    <p:extLst>
      <p:ext uri="{BB962C8B-B14F-4D97-AF65-F5344CB8AC3E}">
        <p14:creationId xmlns:p14="http://schemas.microsoft.com/office/powerpoint/2010/main" val="1416985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EF4F7-76E2-1A1E-BF26-593D4F9C410C}"/>
              </a:ext>
            </a:extLst>
          </p:cNvPr>
          <p:cNvSpPr txBox="1"/>
          <p:nvPr/>
        </p:nvSpPr>
        <p:spPr>
          <a:xfrm>
            <a:off x="295836" y="174812"/>
            <a:ext cx="10475259" cy="2554545"/>
          </a:xfrm>
          <a:prstGeom prst="rect">
            <a:avLst/>
          </a:prstGeom>
          <a:noFill/>
        </p:spPr>
        <p:txBody>
          <a:bodyPr wrap="square" rtlCol="0">
            <a:spAutoFit/>
          </a:bodyPr>
          <a:lstStyle/>
          <a:p>
            <a:pPr marL="457200" indent="-457200">
              <a:buFont typeface="Wingdings" panose="05000000000000000000" pitchFamily="2" charset="2"/>
              <a:buChar char="ü"/>
            </a:pPr>
            <a:r>
              <a:rPr lang="en-IN" sz="3200" dirty="0"/>
              <a:t>Extracting features from Video files using 3DCNN</a:t>
            </a:r>
          </a:p>
          <a:p>
            <a:r>
              <a:rPr lang="en-IN" sz="3200" dirty="0"/>
              <a:t>		.</a:t>
            </a:r>
            <a:r>
              <a:rPr lang="en-IN" sz="2000" dirty="0"/>
              <a:t> A 3D CNN model was built using </a:t>
            </a:r>
            <a:r>
              <a:rPr lang="en-IN" sz="2000" dirty="0" err="1"/>
              <a:t>Tensorflow</a:t>
            </a:r>
            <a:r>
              <a:rPr lang="en-IN" sz="2000" dirty="0"/>
              <a:t> and </a:t>
            </a:r>
            <a:r>
              <a:rPr lang="en-IN" sz="2000" dirty="0" err="1"/>
              <a:t>keras</a:t>
            </a:r>
            <a:r>
              <a:rPr lang="en-IN" sz="2000" dirty="0"/>
              <a:t> library. </a:t>
            </a:r>
            <a:endParaRPr lang="en-IN" sz="3200" dirty="0"/>
          </a:p>
          <a:p>
            <a:r>
              <a:rPr lang="en-IN" sz="3200" dirty="0"/>
              <a:t>		.</a:t>
            </a:r>
            <a:r>
              <a:rPr lang="en-IN" sz="2000" dirty="0"/>
              <a:t> The key frames were fed into the model and 256 features were extracted.</a:t>
            </a:r>
            <a:endParaRPr lang="en-IN" sz="3200" dirty="0"/>
          </a:p>
          <a:p>
            <a:r>
              <a:rPr lang="en-IN" sz="3200" dirty="0"/>
              <a:t>		.</a:t>
            </a:r>
            <a:r>
              <a:rPr lang="en-IN" sz="2000" dirty="0"/>
              <a:t> The model was also trained and tested giving a test accuracy of 94.87%</a:t>
            </a:r>
            <a:endParaRPr lang="en-IN" sz="3200" dirty="0"/>
          </a:p>
          <a:p>
            <a:r>
              <a:rPr lang="en-IN" sz="3200" dirty="0"/>
              <a:t>		</a:t>
            </a:r>
          </a:p>
        </p:txBody>
      </p:sp>
      <p:pic>
        <p:nvPicPr>
          <p:cNvPr id="8" name="Picture 7">
            <a:extLst>
              <a:ext uri="{FF2B5EF4-FFF2-40B4-BE49-F238E27FC236}">
                <a16:creationId xmlns:a16="http://schemas.microsoft.com/office/drawing/2014/main" id="{E010F007-6D7D-BACC-EED8-6323FD835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65" y="2157729"/>
            <a:ext cx="7097115" cy="4700271"/>
          </a:xfrm>
          <a:prstGeom prst="rect">
            <a:avLst/>
          </a:prstGeom>
        </p:spPr>
      </p:pic>
    </p:spTree>
    <p:extLst>
      <p:ext uri="{BB962C8B-B14F-4D97-AF65-F5344CB8AC3E}">
        <p14:creationId xmlns:p14="http://schemas.microsoft.com/office/powerpoint/2010/main" val="1635205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C71AC4-EBEB-02CB-CBC2-BB8FE07F3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963" y="191083"/>
            <a:ext cx="6351037" cy="1609725"/>
          </a:xfrm>
          <a:prstGeom prst="rect">
            <a:avLst/>
          </a:prstGeom>
        </p:spPr>
      </p:pic>
      <p:pic>
        <p:nvPicPr>
          <p:cNvPr id="7" name="Picture 6">
            <a:extLst>
              <a:ext uri="{FF2B5EF4-FFF2-40B4-BE49-F238E27FC236}">
                <a16:creationId xmlns:a16="http://schemas.microsoft.com/office/drawing/2014/main" id="{74F60F22-8026-AAC0-8BAE-1B3128014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0808"/>
            <a:ext cx="9037308" cy="5057192"/>
          </a:xfrm>
          <a:prstGeom prst="rect">
            <a:avLst/>
          </a:prstGeom>
        </p:spPr>
      </p:pic>
      <p:sp>
        <p:nvSpPr>
          <p:cNvPr id="8" name="TextBox 7">
            <a:extLst>
              <a:ext uri="{FF2B5EF4-FFF2-40B4-BE49-F238E27FC236}">
                <a16:creationId xmlns:a16="http://schemas.microsoft.com/office/drawing/2014/main" id="{6FF68654-0A45-5477-A11A-94D8BD05F4BF}"/>
              </a:ext>
            </a:extLst>
          </p:cNvPr>
          <p:cNvSpPr txBox="1"/>
          <p:nvPr/>
        </p:nvSpPr>
        <p:spPr>
          <a:xfrm>
            <a:off x="587829" y="335902"/>
            <a:ext cx="5159828" cy="584775"/>
          </a:xfrm>
          <a:prstGeom prst="rect">
            <a:avLst/>
          </a:prstGeom>
          <a:noFill/>
        </p:spPr>
        <p:txBody>
          <a:bodyPr wrap="square" rtlCol="0">
            <a:spAutoFit/>
          </a:bodyPr>
          <a:lstStyle/>
          <a:p>
            <a:r>
              <a:rPr lang="en-IN" sz="3200" b="1" dirty="0"/>
              <a:t>Accuracy :</a:t>
            </a:r>
          </a:p>
        </p:txBody>
      </p:sp>
    </p:spTree>
    <p:extLst>
      <p:ext uri="{BB962C8B-B14F-4D97-AF65-F5344CB8AC3E}">
        <p14:creationId xmlns:p14="http://schemas.microsoft.com/office/powerpoint/2010/main" val="170072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37160-4916-D237-FF90-231A6C74F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71939"/>
            <a:ext cx="6096000" cy="1219200"/>
          </a:xfrm>
          <a:prstGeom prst="rect">
            <a:avLst/>
          </a:prstGeom>
        </p:spPr>
      </p:pic>
      <p:pic>
        <p:nvPicPr>
          <p:cNvPr id="5" name="Picture 4">
            <a:extLst>
              <a:ext uri="{FF2B5EF4-FFF2-40B4-BE49-F238E27FC236}">
                <a16:creationId xmlns:a16="http://schemas.microsoft.com/office/drawing/2014/main" id="{B268BE6F-913F-C48D-AC0E-1FCF7D14B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1139"/>
            <a:ext cx="6008914" cy="1200150"/>
          </a:xfrm>
          <a:prstGeom prst="rect">
            <a:avLst/>
          </a:prstGeom>
        </p:spPr>
      </p:pic>
      <p:pic>
        <p:nvPicPr>
          <p:cNvPr id="7" name="Picture 6">
            <a:extLst>
              <a:ext uri="{FF2B5EF4-FFF2-40B4-BE49-F238E27FC236}">
                <a16:creationId xmlns:a16="http://schemas.microsoft.com/office/drawing/2014/main" id="{B5B64739-264E-0BC1-9334-0D88AB775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275" y="1524000"/>
            <a:ext cx="6181725" cy="5334000"/>
          </a:xfrm>
          <a:prstGeom prst="rect">
            <a:avLst/>
          </a:prstGeom>
        </p:spPr>
      </p:pic>
      <p:sp>
        <p:nvSpPr>
          <p:cNvPr id="8" name="TextBox 7">
            <a:extLst>
              <a:ext uri="{FF2B5EF4-FFF2-40B4-BE49-F238E27FC236}">
                <a16:creationId xmlns:a16="http://schemas.microsoft.com/office/drawing/2014/main" id="{B2FF952A-2ED5-3C83-12AB-62B952B6DE18}"/>
              </a:ext>
            </a:extLst>
          </p:cNvPr>
          <p:cNvSpPr txBox="1"/>
          <p:nvPr/>
        </p:nvSpPr>
        <p:spPr>
          <a:xfrm>
            <a:off x="214604" y="261257"/>
            <a:ext cx="8509518" cy="584775"/>
          </a:xfrm>
          <a:prstGeom prst="rect">
            <a:avLst/>
          </a:prstGeom>
          <a:noFill/>
        </p:spPr>
        <p:txBody>
          <a:bodyPr wrap="square" rtlCol="0">
            <a:spAutoFit/>
          </a:bodyPr>
          <a:lstStyle/>
          <a:p>
            <a:r>
              <a:rPr lang="en-IN" sz="3200" b="1" dirty="0"/>
              <a:t>Precision , Recall , Confusion Matrix :</a:t>
            </a:r>
          </a:p>
        </p:txBody>
      </p:sp>
    </p:spTree>
    <p:extLst>
      <p:ext uri="{BB962C8B-B14F-4D97-AF65-F5344CB8AC3E}">
        <p14:creationId xmlns:p14="http://schemas.microsoft.com/office/powerpoint/2010/main" val="242334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73C47D-D75D-0C52-E4F3-5D07324DCE89}"/>
              </a:ext>
            </a:extLst>
          </p:cNvPr>
          <p:cNvSpPr txBox="1"/>
          <p:nvPr/>
        </p:nvSpPr>
        <p:spPr>
          <a:xfrm>
            <a:off x="2084294" y="356347"/>
            <a:ext cx="7261411" cy="707886"/>
          </a:xfrm>
          <a:prstGeom prst="rect">
            <a:avLst/>
          </a:prstGeom>
          <a:noFill/>
        </p:spPr>
        <p:txBody>
          <a:bodyPr wrap="square" rtlCol="0">
            <a:spAutoFit/>
          </a:bodyPr>
          <a:lstStyle/>
          <a:p>
            <a:r>
              <a:rPr lang="en-IN" sz="4000" dirty="0"/>
              <a:t>                  </a:t>
            </a:r>
            <a:r>
              <a:rPr lang="en-IN" sz="4000" dirty="0">
                <a:latin typeface="Calibri" panose="020F0502020204030204" pitchFamily="34" charset="0"/>
                <a:ea typeface="Calibri" panose="020F0502020204030204" pitchFamily="34" charset="0"/>
                <a:cs typeface="Calibri" panose="020F0502020204030204" pitchFamily="34" charset="0"/>
              </a:rPr>
              <a:t>INDEX</a:t>
            </a:r>
          </a:p>
        </p:txBody>
      </p:sp>
      <p:sp>
        <p:nvSpPr>
          <p:cNvPr id="3" name="TextBox 2">
            <a:extLst>
              <a:ext uri="{FF2B5EF4-FFF2-40B4-BE49-F238E27FC236}">
                <a16:creationId xmlns:a16="http://schemas.microsoft.com/office/drawing/2014/main" id="{A22AAC98-B556-940A-7637-624AE2F36A82}"/>
              </a:ext>
            </a:extLst>
          </p:cNvPr>
          <p:cNvSpPr txBox="1"/>
          <p:nvPr/>
        </p:nvSpPr>
        <p:spPr>
          <a:xfrm>
            <a:off x="995082" y="1385048"/>
            <a:ext cx="7772400" cy="5386090"/>
          </a:xfrm>
          <a:prstGeom prst="rect">
            <a:avLst/>
          </a:prstGeom>
          <a:noFill/>
        </p:spPr>
        <p:txBody>
          <a:bodyPr wrap="square" rtlCol="0">
            <a:spAutoFit/>
          </a:bodyPr>
          <a:lstStyle/>
          <a:p>
            <a:pPr marL="457200" indent="-457200">
              <a:buFont typeface="Wingdings" panose="05000000000000000000" pitchFamily="2" charset="2"/>
              <a:buChar char="v"/>
            </a:pPr>
            <a:r>
              <a:rPr lang="en-US" sz="3200" dirty="0">
                <a:cs typeface="Times New Roman" panose="02020603050405020304" pitchFamily="18" charset="0"/>
              </a:rPr>
              <a:t>Objective</a:t>
            </a:r>
          </a:p>
          <a:p>
            <a:pPr marL="457200" indent="-457200">
              <a:buFont typeface="Wingdings" panose="05000000000000000000" pitchFamily="2" charset="2"/>
              <a:buChar char="v"/>
            </a:pPr>
            <a:r>
              <a:rPr lang="en-US" sz="3200" dirty="0">
                <a:cs typeface="Times New Roman" panose="02020603050405020304" pitchFamily="18" charset="0"/>
              </a:rPr>
              <a:t>Base Paper</a:t>
            </a:r>
          </a:p>
          <a:p>
            <a:pPr marL="457200" indent="-457200">
              <a:buFont typeface="Wingdings" panose="05000000000000000000" pitchFamily="2" charset="2"/>
              <a:buChar char="v"/>
            </a:pPr>
            <a:r>
              <a:rPr lang="en-US" sz="3200" dirty="0">
                <a:cs typeface="Times New Roman" panose="02020603050405020304" pitchFamily="18" charset="0"/>
              </a:rPr>
              <a:t>Problem Statement</a:t>
            </a:r>
          </a:p>
          <a:p>
            <a:pPr marL="457200" indent="-457200">
              <a:buFont typeface="Wingdings" panose="05000000000000000000" pitchFamily="2" charset="2"/>
              <a:buChar char="v"/>
            </a:pPr>
            <a:r>
              <a:rPr lang="en-US" sz="3200" dirty="0">
                <a:cs typeface="Times New Roman" panose="02020603050405020304" pitchFamily="18" charset="0"/>
              </a:rPr>
              <a:t>Literature Survey</a:t>
            </a:r>
          </a:p>
          <a:p>
            <a:pPr marL="457200" indent="-457200">
              <a:buFont typeface="Wingdings" panose="05000000000000000000" pitchFamily="2" charset="2"/>
              <a:buChar char="v"/>
            </a:pPr>
            <a:r>
              <a:rPr lang="en-US" sz="3200" dirty="0">
                <a:cs typeface="Times New Roman" panose="02020603050405020304" pitchFamily="18" charset="0"/>
              </a:rPr>
              <a:t>Dataset</a:t>
            </a:r>
          </a:p>
          <a:p>
            <a:pPr marL="457200" indent="-457200">
              <a:buFont typeface="Wingdings" panose="05000000000000000000" pitchFamily="2" charset="2"/>
              <a:buChar char="v"/>
            </a:pPr>
            <a:r>
              <a:rPr lang="en-US" sz="3200" dirty="0" err="1">
                <a:cs typeface="Times New Roman" panose="02020603050405020304" pitchFamily="18" charset="0"/>
              </a:rPr>
              <a:t>WorkFlow</a:t>
            </a:r>
            <a:endParaRPr lang="en-US" sz="3200" dirty="0">
              <a:cs typeface="Times New Roman" panose="02020603050405020304" pitchFamily="18" charset="0"/>
            </a:endParaRPr>
          </a:p>
          <a:p>
            <a:pPr marL="457200" indent="-457200">
              <a:buFont typeface="Wingdings" panose="05000000000000000000" pitchFamily="2" charset="2"/>
              <a:buChar char="v"/>
            </a:pPr>
            <a:r>
              <a:rPr lang="en-US" sz="3200" dirty="0">
                <a:cs typeface="Times New Roman" panose="02020603050405020304" pitchFamily="18" charset="0"/>
              </a:rPr>
              <a:t>Modules</a:t>
            </a:r>
          </a:p>
          <a:p>
            <a:pPr marL="457200" indent="-457200">
              <a:buFont typeface="Wingdings" panose="05000000000000000000" pitchFamily="2" charset="2"/>
              <a:buChar char="v"/>
            </a:pPr>
            <a:r>
              <a:rPr lang="en-US" sz="3200" dirty="0">
                <a:cs typeface="Times New Roman" panose="02020603050405020304" pitchFamily="18" charset="0"/>
              </a:rPr>
              <a:t>Work Done</a:t>
            </a:r>
          </a:p>
          <a:p>
            <a:pPr marL="457200" indent="-457200">
              <a:buFont typeface="Wingdings" panose="05000000000000000000" pitchFamily="2" charset="2"/>
              <a:buChar char="v"/>
            </a:pPr>
            <a:r>
              <a:rPr lang="en-US" sz="3200" dirty="0">
                <a:cs typeface="Times New Roman" panose="02020603050405020304" pitchFamily="18" charset="0"/>
              </a:rPr>
              <a:t>Reference</a:t>
            </a:r>
            <a:endParaRPr lang="en-IN" sz="3200" dirty="0">
              <a:cs typeface="Times New Roman" panose="02020603050405020304" pitchFamily="18" charset="0"/>
            </a:endParaRPr>
          </a:p>
          <a:p>
            <a:endParaRPr lang="en-IN" sz="3200" dirty="0"/>
          </a:p>
          <a:p>
            <a:endParaRPr lang="en-IN" sz="2400" dirty="0"/>
          </a:p>
        </p:txBody>
      </p:sp>
    </p:spTree>
    <p:extLst>
      <p:ext uri="{BB962C8B-B14F-4D97-AF65-F5344CB8AC3E}">
        <p14:creationId xmlns:p14="http://schemas.microsoft.com/office/powerpoint/2010/main" val="2884012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4630-FB84-1F7A-6368-FD975D6A1C70}"/>
              </a:ext>
            </a:extLst>
          </p:cNvPr>
          <p:cNvSpPr>
            <a:spLocks noGrp="1"/>
          </p:cNvSpPr>
          <p:nvPr>
            <p:ph type="title"/>
          </p:nvPr>
        </p:nvSpPr>
        <p:spPr/>
        <p:txBody>
          <a:bodyPr/>
          <a:lstStyle/>
          <a:p>
            <a:r>
              <a:rPr lang="en-IN" dirty="0">
                <a:solidFill>
                  <a:schemeClr val="tx2"/>
                </a:solidFill>
              </a:rPr>
              <a:t>            SEGMENTED AUDIO</a:t>
            </a:r>
          </a:p>
        </p:txBody>
      </p:sp>
      <p:pic>
        <p:nvPicPr>
          <p:cNvPr id="4" name="segment_4_16_actor01">
            <a:hlinkClick r:id="" action="ppaction://media"/>
            <a:extLst>
              <a:ext uri="{FF2B5EF4-FFF2-40B4-BE49-F238E27FC236}">
                <a16:creationId xmlns:a16="http://schemas.microsoft.com/office/drawing/2014/main" id="{3362487A-1BE5-1BD6-7247-452073B174C6}"/>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8"/>
          <a:stretch>
            <a:fillRect/>
          </a:stretch>
        </p:blipFill>
        <p:spPr>
          <a:xfrm>
            <a:off x="4687117" y="5638800"/>
            <a:ext cx="609600" cy="609600"/>
          </a:xfrm>
        </p:spPr>
      </p:pic>
      <p:pic>
        <p:nvPicPr>
          <p:cNvPr id="5" name="segment_2_16_actor01">
            <a:hlinkClick r:id="" action="ppaction://media"/>
            <a:extLst>
              <a:ext uri="{FF2B5EF4-FFF2-40B4-BE49-F238E27FC236}">
                <a16:creationId xmlns:a16="http://schemas.microsoft.com/office/drawing/2014/main" id="{BDF50F65-0C60-7B93-2455-4EF38C1A039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651272" y="2303511"/>
            <a:ext cx="609600" cy="609600"/>
          </a:xfrm>
          <a:prstGeom prst="rect">
            <a:avLst/>
          </a:prstGeom>
        </p:spPr>
      </p:pic>
      <p:pic>
        <p:nvPicPr>
          <p:cNvPr id="6" name="segment_3_16_actor01">
            <a:hlinkClick r:id="" action="ppaction://media"/>
            <a:extLst>
              <a:ext uri="{FF2B5EF4-FFF2-40B4-BE49-F238E27FC236}">
                <a16:creationId xmlns:a16="http://schemas.microsoft.com/office/drawing/2014/main" id="{EE85F38F-5CDE-E4EB-19BE-84AB74516F57}"/>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4687117" y="3812709"/>
            <a:ext cx="609600" cy="609600"/>
          </a:xfrm>
          <a:prstGeom prst="rect">
            <a:avLst/>
          </a:prstGeom>
        </p:spPr>
      </p:pic>
      <p:sp>
        <p:nvSpPr>
          <p:cNvPr id="7" name="TextBox 6">
            <a:extLst>
              <a:ext uri="{FF2B5EF4-FFF2-40B4-BE49-F238E27FC236}">
                <a16:creationId xmlns:a16="http://schemas.microsoft.com/office/drawing/2014/main" id="{6EED5FF4-A920-BC5A-8932-1D116E779A3F}"/>
              </a:ext>
            </a:extLst>
          </p:cNvPr>
          <p:cNvSpPr txBox="1"/>
          <p:nvPr/>
        </p:nvSpPr>
        <p:spPr>
          <a:xfrm>
            <a:off x="7476564" y="2151529"/>
            <a:ext cx="3415553" cy="369332"/>
          </a:xfrm>
          <a:prstGeom prst="rect">
            <a:avLst/>
          </a:prstGeom>
          <a:noFill/>
        </p:spPr>
        <p:txBody>
          <a:bodyPr wrap="square" rtlCol="0">
            <a:spAutoFit/>
          </a:bodyPr>
          <a:lstStyle/>
          <a:p>
            <a:r>
              <a:rPr lang="en-IN" dirty="0"/>
              <a:t>Segment_2_16_actor1.wav</a:t>
            </a:r>
          </a:p>
        </p:txBody>
      </p:sp>
      <p:sp>
        <p:nvSpPr>
          <p:cNvPr id="8" name="TextBox 7">
            <a:extLst>
              <a:ext uri="{FF2B5EF4-FFF2-40B4-BE49-F238E27FC236}">
                <a16:creationId xmlns:a16="http://schemas.microsoft.com/office/drawing/2014/main" id="{85F20CA2-E4A9-FB0E-6ECC-6B6EDA72E082}"/>
              </a:ext>
            </a:extLst>
          </p:cNvPr>
          <p:cNvSpPr txBox="1"/>
          <p:nvPr/>
        </p:nvSpPr>
        <p:spPr>
          <a:xfrm>
            <a:off x="7301753" y="4064605"/>
            <a:ext cx="3442447" cy="369332"/>
          </a:xfrm>
          <a:prstGeom prst="rect">
            <a:avLst/>
          </a:prstGeom>
          <a:noFill/>
        </p:spPr>
        <p:txBody>
          <a:bodyPr wrap="square" rtlCol="0">
            <a:spAutoFit/>
          </a:bodyPr>
          <a:lstStyle/>
          <a:p>
            <a:r>
              <a:rPr lang="en-IN" dirty="0"/>
              <a:t>Segment_3_16_actor1.wav</a:t>
            </a:r>
          </a:p>
        </p:txBody>
      </p:sp>
      <p:sp>
        <p:nvSpPr>
          <p:cNvPr id="9" name="TextBox 8">
            <a:extLst>
              <a:ext uri="{FF2B5EF4-FFF2-40B4-BE49-F238E27FC236}">
                <a16:creationId xmlns:a16="http://schemas.microsoft.com/office/drawing/2014/main" id="{3659E735-4589-52D0-C8C3-6B6CC9E02017}"/>
              </a:ext>
            </a:extLst>
          </p:cNvPr>
          <p:cNvSpPr txBox="1"/>
          <p:nvPr/>
        </p:nvSpPr>
        <p:spPr>
          <a:xfrm>
            <a:off x="7611034" y="5977681"/>
            <a:ext cx="3133166" cy="369332"/>
          </a:xfrm>
          <a:prstGeom prst="rect">
            <a:avLst/>
          </a:prstGeom>
          <a:noFill/>
        </p:spPr>
        <p:txBody>
          <a:bodyPr wrap="square" rtlCol="0">
            <a:spAutoFit/>
          </a:bodyPr>
          <a:lstStyle/>
          <a:p>
            <a:r>
              <a:rPr lang="en-IN" dirty="0"/>
              <a:t>Segment_4_16_actor1.wav</a:t>
            </a:r>
          </a:p>
        </p:txBody>
      </p:sp>
    </p:spTree>
    <p:extLst>
      <p:ext uri="{BB962C8B-B14F-4D97-AF65-F5344CB8AC3E}">
        <p14:creationId xmlns:p14="http://schemas.microsoft.com/office/powerpoint/2010/main" val="5450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AF0C8-83EA-24C9-BBB5-B270F5CC1E2C}"/>
              </a:ext>
            </a:extLst>
          </p:cNvPr>
          <p:cNvPicPr>
            <a:picLocks noChangeAspect="1"/>
          </p:cNvPicPr>
          <p:nvPr/>
        </p:nvPicPr>
        <p:blipFill>
          <a:blip r:embed="rId2"/>
          <a:stretch>
            <a:fillRect/>
          </a:stretch>
        </p:blipFill>
        <p:spPr>
          <a:xfrm>
            <a:off x="121024" y="672509"/>
            <a:ext cx="7811590" cy="2924583"/>
          </a:xfrm>
          <a:prstGeom prst="rect">
            <a:avLst/>
          </a:prstGeom>
        </p:spPr>
      </p:pic>
      <p:sp>
        <p:nvSpPr>
          <p:cNvPr id="4" name="TextBox 3">
            <a:extLst>
              <a:ext uri="{FF2B5EF4-FFF2-40B4-BE49-F238E27FC236}">
                <a16:creationId xmlns:a16="http://schemas.microsoft.com/office/drawing/2014/main" id="{AE448A8D-4BEF-2F27-56E7-27322A652E47}"/>
              </a:ext>
            </a:extLst>
          </p:cNvPr>
          <p:cNvSpPr txBox="1"/>
          <p:nvPr/>
        </p:nvSpPr>
        <p:spPr>
          <a:xfrm>
            <a:off x="8382732" y="1676895"/>
            <a:ext cx="3052482" cy="523220"/>
          </a:xfrm>
          <a:prstGeom prst="rect">
            <a:avLst/>
          </a:prstGeom>
          <a:noFill/>
        </p:spPr>
        <p:txBody>
          <a:bodyPr wrap="square" rtlCol="0">
            <a:spAutoFit/>
          </a:bodyPr>
          <a:lstStyle/>
          <a:p>
            <a:r>
              <a:rPr lang="en-IN" sz="2800" dirty="0"/>
              <a:t>Emotion: HAPPY</a:t>
            </a:r>
          </a:p>
        </p:txBody>
      </p:sp>
      <p:pic>
        <p:nvPicPr>
          <p:cNvPr id="6" name="Picture 5">
            <a:extLst>
              <a:ext uri="{FF2B5EF4-FFF2-40B4-BE49-F238E27FC236}">
                <a16:creationId xmlns:a16="http://schemas.microsoft.com/office/drawing/2014/main" id="{76860D33-B269-FBE8-A80E-528E75A2902B}"/>
              </a:ext>
            </a:extLst>
          </p:cNvPr>
          <p:cNvPicPr>
            <a:picLocks noChangeAspect="1"/>
          </p:cNvPicPr>
          <p:nvPr/>
        </p:nvPicPr>
        <p:blipFill>
          <a:blip r:embed="rId3"/>
          <a:stretch>
            <a:fillRect/>
          </a:stretch>
        </p:blipFill>
        <p:spPr>
          <a:xfrm>
            <a:off x="4257974" y="3748753"/>
            <a:ext cx="7763958" cy="2972215"/>
          </a:xfrm>
          <a:prstGeom prst="rect">
            <a:avLst/>
          </a:prstGeom>
        </p:spPr>
      </p:pic>
      <p:sp>
        <p:nvSpPr>
          <p:cNvPr id="7" name="TextBox 6">
            <a:extLst>
              <a:ext uri="{FF2B5EF4-FFF2-40B4-BE49-F238E27FC236}">
                <a16:creationId xmlns:a16="http://schemas.microsoft.com/office/drawing/2014/main" id="{C1AF920C-7EA2-8DF3-A849-C4D3E295BAD4}"/>
              </a:ext>
            </a:extLst>
          </p:cNvPr>
          <p:cNvSpPr txBox="1"/>
          <p:nvPr/>
        </p:nvSpPr>
        <p:spPr>
          <a:xfrm>
            <a:off x="802080" y="4988859"/>
            <a:ext cx="3455894" cy="584775"/>
          </a:xfrm>
          <a:prstGeom prst="rect">
            <a:avLst/>
          </a:prstGeom>
          <a:noFill/>
        </p:spPr>
        <p:txBody>
          <a:bodyPr wrap="square" rtlCol="0">
            <a:spAutoFit/>
          </a:bodyPr>
          <a:lstStyle/>
          <a:p>
            <a:r>
              <a:rPr lang="en-IN" sz="3200" dirty="0"/>
              <a:t>Emotion: SAD</a:t>
            </a:r>
          </a:p>
        </p:txBody>
      </p:sp>
      <p:sp>
        <p:nvSpPr>
          <p:cNvPr id="2" name="TextBox 1">
            <a:extLst>
              <a:ext uri="{FF2B5EF4-FFF2-40B4-BE49-F238E27FC236}">
                <a16:creationId xmlns:a16="http://schemas.microsoft.com/office/drawing/2014/main" id="{37AB18EE-C991-02EA-A8DB-2B0857C4C8FB}"/>
              </a:ext>
            </a:extLst>
          </p:cNvPr>
          <p:cNvSpPr txBox="1"/>
          <p:nvPr/>
        </p:nvSpPr>
        <p:spPr>
          <a:xfrm>
            <a:off x="121024" y="11903"/>
            <a:ext cx="5019870" cy="584775"/>
          </a:xfrm>
          <a:prstGeom prst="rect">
            <a:avLst/>
          </a:prstGeom>
          <a:noFill/>
        </p:spPr>
        <p:txBody>
          <a:bodyPr wrap="square" rtlCol="0">
            <a:spAutoFit/>
          </a:bodyPr>
          <a:lstStyle/>
          <a:p>
            <a:r>
              <a:rPr lang="en-IN" sz="3200" b="1" dirty="0"/>
              <a:t>Mel-Spectrogram:</a:t>
            </a:r>
          </a:p>
        </p:txBody>
      </p:sp>
    </p:spTree>
    <p:extLst>
      <p:ext uri="{BB962C8B-B14F-4D97-AF65-F5344CB8AC3E}">
        <p14:creationId xmlns:p14="http://schemas.microsoft.com/office/powerpoint/2010/main" val="4191804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C9B9FA-42E6-1FC0-CF9B-5A1D8D152662}"/>
              </a:ext>
            </a:extLst>
          </p:cNvPr>
          <p:cNvSpPr txBox="1"/>
          <p:nvPr/>
        </p:nvSpPr>
        <p:spPr>
          <a:xfrm>
            <a:off x="927847" y="161879"/>
            <a:ext cx="9776011" cy="2246769"/>
          </a:xfrm>
          <a:prstGeom prst="rect">
            <a:avLst/>
          </a:prstGeom>
          <a:noFill/>
        </p:spPr>
        <p:txBody>
          <a:bodyPr wrap="square">
            <a:spAutoFit/>
          </a:bodyPr>
          <a:lstStyle/>
          <a:p>
            <a:pPr marL="457200" indent="-457200">
              <a:buFont typeface="Wingdings" panose="05000000000000000000" pitchFamily="2" charset="2"/>
              <a:buChar char="ü"/>
            </a:pPr>
            <a:r>
              <a:rPr lang="en-IN" sz="2800" dirty="0"/>
              <a:t>Extracting features from AUDIO files using CRNN</a:t>
            </a:r>
          </a:p>
          <a:p>
            <a:r>
              <a:rPr lang="en-IN" sz="2800" dirty="0"/>
              <a:t>		.</a:t>
            </a:r>
            <a:r>
              <a:rPr lang="en-IN" sz="1800" dirty="0"/>
              <a:t> A CRNN model was built using </a:t>
            </a:r>
            <a:r>
              <a:rPr lang="en-IN" sz="1800" dirty="0" err="1"/>
              <a:t>Tensorflow</a:t>
            </a:r>
            <a:r>
              <a:rPr lang="en-IN" sz="1800" dirty="0"/>
              <a:t> and </a:t>
            </a:r>
            <a:r>
              <a:rPr lang="en-IN" sz="1800" dirty="0" err="1"/>
              <a:t>keras</a:t>
            </a:r>
            <a:r>
              <a:rPr lang="en-IN" sz="1800" dirty="0"/>
              <a:t> library. </a:t>
            </a:r>
            <a:endParaRPr lang="en-IN" sz="2800" dirty="0"/>
          </a:p>
          <a:p>
            <a:r>
              <a:rPr lang="en-IN" sz="2800" dirty="0"/>
              <a:t>		.</a:t>
            </a:r>
            <a:r>
              <a:rPr lang="en-IN" sz="1800" dirty="0"/>
              <a:t> The </a:t>
            </a:r>
            <a:r>
              <a:rPr lang="en-IN" dirty="0"/>
              <a:t>Mel spectrograms</a:t>
            </a:r>
            <a:r>
              <a:rPr lang="en-IN" sz="1800" dirty="0"/>
              <a:t> were fed into the model and 256 features were extracted.</a:t>
            </a:r>
            <a:endParaRPr lang="en-IN" sz="2800" dirty="0"/>
          </a:p>
          <a:p>
            <a:r>
              <a:rPr lang="en-IN" sz="2800" dirty="0"/>
              <a:t>		.</a:t>
            </a:r>
            <a:r>
              <a:rPr lang="en-IN" sz="1800" dirty="0"/>
              <a:t> The model was also trained and tested giving a test accuracy of </a:t>
            </a:r>
            <a:r>
              <a:rPr lang="en-IN" dirty="0"/>
              <a:t>76%</a:t>
            </a:r>
            <a:endParaRPr lang="en-IN" sz="2800" dirty="0"/>
          </a:p>
          <a:p>
            <a:r>
              <a:rPr lang="en-IN" sz="2800" dirty="0"/>
              <a:t>		</a:t>
            </a:r>
          </a:p>
        </p:txBody>
      </p:sp>
      <p:pic>
        <p:nvPicPr>
          <p:cNvPr id="5" name="Picture 4">
            <a:extLst>
              <a:ext uri="{FF2B5EF4-FFF2-40B4-BE49-F238E27FC236}">
                <a16:creationId xmlns:a16="http://schemas.microsoft.com/office/drawing/2014/main" id="{F9349BF0-6063-25F4-2286-A4478EA0E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65" y="1965665"/>
            <a:ext cx="5917266" cy="4892335"/>
          </a:xfrm>
          <a:prstGeom prst="rect">
            <a:avLst/>
          </a:prstGeom>
        </p:spPr>
      </p:pic>
    </p:spTree>
    <p:extLst>
      <p:ext uri="{BB962C8B-B14F-4D97-AF65-F5344CB8AC3E}">
        <p14:creationId xmlns:p14="http://schemas.microsoft.com/office/powerpoint/2010/main" val="230257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2557EC-F6FB-B65E-589F-34C928799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80" y="464764"/>
            <a:ext cx="9334500" cy="5425048"/>
          </a:xfrm>
          <a:prstGeom prst="rect">
            <a:avLst/>
          </a:prstGeom>
        </p:spPr>
      </p:pic>
      <p:sp>
        <p:nvSpPr>
          <p:cNvPr id="2" name="TextBox 1">
            <a:extLst>
              <a:ext uri="{FF2B5EF4-FFF2-40B4-BE49-F238E27FC236}">
                <a16:creationId xmlns:a16="http://schemas.microsoft.com/office/drawing/2014/main" id="{079771D8-AE17-67C8-C1C2-AF130F56DA23}"/>
              </a:ext>
            </a:extLst>
          </p:cNvPr>
          <p:cNvSpPr txBox="1"/>
          <p:nvPr/>
        </p:nvSpPr>
        <p:spPr>
          <a:xfrm>
            <a:off x="134471" y="168278"/>
            <a:ext cx="3792071" cy="369332"/>
          </a:xfrm>
          <a:prstGeom prst="rect">
            <a:avLst/>
          </a:prstGeom>
          <a:noFill/>
        </p:spPr>
        <p:txBody>
          <a:bodyPr wrap="square" rtlCol="0">
            <a:spAutoFit/>
          </a:bodyPr>
          <a:lstStyle/>
          <a:p>
            <a:r>
              <a:rPr lang="en-IN" dirty="0"/>
              <a:t>Accuracy, Precision, Recall :</a:t>
            </a:r>
          </a:p>
        </p:txBody>
      </p:sp>
    </p:spTree>
    <p:extLst>
      <p:ext uri="{BB962C8B-B14F-4D97-AF65-F5344CB8AC3E}">
        <p14:creationId xmlns:p14="http://schemas.microsoft.com/office/powerpoint/2010/main" val="844514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14C3-17F7-DD4B-4CA5-2C3FA29FF3F8}"/>
              </a:ext>
            </a:extLst>
          </p:cNvPr>
          <p:cNvSpPr>
            <a:spLocks noGrp="1"/>
          </p:cNvSpPr>
          <p:nvPr>
            <p:ph type="title"/>
          </p:nvPr>
        </p:nvSpPr>
        <p:spPr>
          <a:xfrm>
            <a:off x="126005" y="233082"/>
            <a:ext cx="8596668" cy="1320800"/>
          </a:xfrm>
        </p:spPr>
        <p:txBody>
          <a:bodyPr/>
          <a:lstStyle/>
          <a:p>
            <a:r>
              <a:rPr lang="en-IN" dirty="0">
                <a:solidFill>
                  <a:schemeClr val="tx1"/>
                </a:solidFill>
              </a:rPr>
              <a:t>                 DECISION FUSION BEL MODEL</a:t>
            </a:r>
          </a:p>
        </p:txBody>
      </p:sp>
      <p:pic>
        <p:nvPicPr>
          <p:cNvPr id="4" name="Picture 3">
            <a:extLst>
              <a:ext uri="{FF2B5EF4-FFF2-40B4-BE49-F238E27FC236}">
                <a16:creationId xmlns:a16="http://schemas.microsoft.com/office/drawing/2014/main" id="{361C4D84-29CB-BF84-731D-674D3260E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291" y="1337235"/>
            <a:ext cx="9448800" cy="5183001"/>
          </a:xfrm>
          <a:prstGeom prst="rect">
            <a:avLst/>
          </a:prstGeom>
        </p:spPr>
      </p:pic>
    </p:spTree>
    <p:extLst>
      <p:ext uri="{BB962C8B-B14F-4D97-AF65-F5344CB8AC3E}">
        <p14:creationId xmlns:p14="http://schemas.microsoft.com/office/powerpoint/2010/main" val="948171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EC06E7-F153-DEC5-D934-7283E7FB6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33" y="0"/>
            <a:ext cx="11297606" cy="6858000"/>
          </a:xfrm>
          <a:prstGeom prst="rect">
            <a:avLst/>
          </a:prstGeom>
        </p:spPr>
      </p:pic>
    </p:spTree>
    <p:extLst>
      <p:ext uri="{BB962C8B-B14F-4D97-AF65-F5344CB8AC3E}">
        <p14:creationId xmlns:p14="http://schemas.microsoft.com/office/powerpoint/2010/main" val="1263296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E9A45-F57D-C1E3-A42D-9B191E742B37}"/>
              </a:ext>
            </a:extLst>
          </p:cNvPr>
          <p:cNvPicPr>
            <a:picLocks noChangeAspect="1"/>
          </p:cNvPicPr>
          <p:nvPr/>
        </p:nvPicPr>
        <p:blipFill>
          <a:blip r:embed="rId6"/>
          <a:stretch>
            <a:fillRect/>
          </a:stretch>
        </p:blipFill>
        <p:spPr>
          <a:xfrm>
            <a:off x="917169" y="0"/>
            <a:ext cx="8643690" cy="2581963"/>
          </a:xfrm>
          <a:prstGeom prst="rect">
            <a:avLst/>
          </a:prstGeom>
        </p:spPr>
      </p:pic>
      <p:pic>
        <p:nvPicPr>
          <p:cNvPr id="4" name="audio_2">
            <a:hlinkClick r:id="" action="ppaction://media"/>
            <a:extLst>
              <a:ext uri="{FF2B5EF4-FFF2-40B4-BE49-F238E27FC236}">
                <a16:creationId xmlns:a16="http://schemas.microsoft.com/office/drawing/2014/main" id="{C07F3456-1463-2DBF-8A39-1B51468258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45339" y="2883932"/>
            <a:ext cx="609600" cy="609600"/>
          </a:xfrm>
          <a:prstGeom prst="rect">
            <a:avLst/>
          </a:prstGeom>
        </p:spPr>
      </p:pic>
      <p:sp>
        <p:nvSpPr>
          <p:cNvPr id="6" name="TextBox 5">
            <a:extLst>
              <a:ext uri="{FF2B5EF4-FFF2-40B4-BE49-F238E27FC236}">
                <a16:creationId xmlns:a16="http://schemas.microsoft.com/office/drawing/2014/main" id="{F71FBCAF-B72E-B633-741B-50536B38BDFA}"/>
              </a:ext>
            </a:extLst>
          </p:cNvPr>
          <p:cNvSpPr txBox="1"/>
          <p:nvPr/>
        </p:nvSpPr>
        <p:spPr>
          <a:xfrm>
            <a:off x="6508377" y="3124200"/>
            <a:ext cx="3738283" cy="369332"/>
          </a:xfrm>
          <a:prstGeom prst="rect">
            <a:avLst/>
          </a:prstGeom>
          <a:noFill/>
        </p:spPr>
        <p:txBody>
          <a:bodyPr wrap="square">
            <a:spAutoFit/>
          </a:bodyPr>
          <a:lstStyle/>
          <a:p>
            <a:r>
              <a:rPr lang="en-IN" dirty="0"/>
              <a:t>Emotion:    HAPPY</a:t>
            </a:r>
          </a:p>
        </p:txBody>
      </p:sp>
      <p:pic>
        <p:nvPicPr>
          <p:cNvPr id="7" name="angry video">
            <a:hlinkClick r:id="" action="ppaction://media"/>
            <a:extLst>
              <a:ext uri="{FF2B5EF4-FFF2-40B4-BE49-F238E27FC236}">
                <a16:creationId xmlns:a16="http://schemas.microsoft.com/office/drawing/2014/main" id="{20E4B81B-4029-2D27-B35E-C6D804247CA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17169" y="3768480"/>
            <a:ext cx="3052483" cy="2111188"/>
          </a:xfrm>
          <a:prstGeom prst="rect">
            <a:avLst/>
          </a:prstGeom>
        </p:spPr>
      </p:pic>
      <p:sp>
        <p:nvSpPr>
          <p:cNvPr id="9" name="TextBox 8">
            <a:extLst>
              <a:ext uri="{FF2B5EF4-FFF2-40B4-BE49-F238E27FC236}">
                <a16:creationId xmlns:a16="http://schemas.microsoft.com/office/drawing/2014/main" id="{D46617CB-6D92-ED4E-C5F9-36F20A4A7C47}"/>
              </a:ext>
            </a:extLst>
          </p:cNvPr>
          <p:cNvSpPr txBox="1"/>
          <p:nvPr/>
        </p:nvSpPr>
        <p:spPr>
          <a:xfrm>
            <a:off x="6508377" y="4639408"/>
            <a:ext cx="4766454" cy="369332"/>
          </a:xfrm>
          <a:prstGeom prst="rect">
            <a:avLst/>
          </a:prstGeom>
          <a:noFill/>
        </p:spPr>
        <p:txBody>
          <a:bodyPr wrap="square">
            <a:spAutoFit/>
          </a:bodyPr>
          <a:lstStyle/>
          <a:p>
            <a:r>
              <a:rPr lang="en-IN" dirty="0"/>
              <a:t>Emotion: ANGRY</a:t>
            </a:r>
          </a:p>
        </p:txBody>
      </p:sp>
      <p:sp>
        <p:nvSpPr>
          <p:cNvPr id="11" name="TextBox 10">
            <a:extLst>
              <a:ext uri="{FF2B5EF4-FFF2-40B4-BE49-F238E27FC236}">
                <a16:creationId xmlns:a16="http://schemas.microsoft.com/office/drawing/2014/main" id="{AA163560-FC3F-9783-E7D5-3950767A2034}"/>
              </a:ext>
            </a:extLst>
          </p:cNvPr>
          <p:cNvSpPr txBox="1"/>
          <p:nvPr/>
        </p:nvSpPr>
        <p:spPr>
          <a:xfrm>
            <a:off x="188258" y="2483749"/>
            <a:ext cx="6104964" cy="369332"/>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cs typeface="Calibri" panose="020F0502020204030204" pitchFamily="34" charset="0"/>
              </a:rPr>
              <a:t>REFERENCE: BASE PAPER</a:t>
            </a:r>
          </a:p>
        </p:txBody>
      </p:sp>
    </p:spTree>
    <p:extLst>
      <p:ext uri="{BB962C8B-B14F-4D97-AF65-F5344CB8AC3E}">
        <p14:creationId xmlns:p14="http://schemas.microsoft.com/office/powerpoint/2010/main" val="21011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4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46E0-4390-D6EA-445B-50254F424C9E}"/>
              </a:ext>
            </a:extLst>
          </p:cNvPr>
          <p:cNvSpPr>
            <a:spLocks noGrp="1"/>
          </p:cNvSpPr>
          <p:nvPr>
            <p:ph type="title"/>
          </p:nvPr>
        </p:nvSpPr>
        <p:spPr/>
        <p:txBody>
          <a:bodyPr/>
          <a:lstStyle/>
          <a:p>
            <a:r>
              <a:rPr lang="en-IN" dirty="0">
                <a:solidFill>
                  <a:schemeClr val="tx1"/>
                </a:solidFill>
              </a:rPr>
              <a:t>EMOTION COMBINATIONS</a:t>
            </a:r>
          </a:p>
        </p:txBody>
      </p:sp>
      <p:graphicFrame>
        <p:nvGraphicFramePr>
          <p:cNvPr id="5" name="Table 4">
            <a:extLst>
              <a:ext uri="{FF2B5EF4-FFF2-40B4-BE49-F238E27FC236}">
                <a16:creationId xmlns:a16="http://schemas.microsoft.com/office/drawing/2014/main" id="{9B565938-71B4-0B0D-D446-A0F591182C5F}"/>
              </a:ext>
            </a:extLst>
          </p:cNvPr>
          <p:cNvGraphicFramePr>
            <a:graphicFrameLocks noGrp="1"/>
          </p:cNvGraphicFramePr>
          <p:nvPr>
            <p:extLst>
              <p:ext uri="{D42A27DB-BD31-4B8C-83A1-F6EECF244321}">
                <p14:modId xmlns:p14="http://schemas.microsoft.com/office/powerpoint/2010/main" val="874540247"/>
              </p:ext>
            </p:extLst>
          </p:nvPr>
        </p:nvGraphicFramePr>
        <p:xfrm>
          <a:off x="847165" y="1602690"/>
          <a:ext cx="9109149" cy="4645710"/>
        </p:xfrm>
        <a:graphic>
          <a:graphicData uri="http://schemas.openxmlformats.org/drawingml/2006/table">
            <a:tbl>
              <a:tblPr firstRow="1" bandRow="1">
                <a:tableStyleId>{5940675A-B579-460E-94D1-54222C63F5DA}</a:tableStyleId>
              </a:tblPr>
              <a:tblGrid>
                <a:gridCol w="3036383">
                  <a:extLst>
                    <a:ext uri="{9D8B030D-6E8A-4147-A177-3AD203B41FA5}">
                      <a16:colId xmlns:a16="http://schemas.microsoft.com/office/drawing/2014/main" val="3645573611"/>
                    </a:ext>
                  </a:extLst>
                </a:gridCol>
                <a:gridCol w="3036383">
                  <a:extLst>
                    <a:ext uri="{9D8B030D-6E8A-4147-A177-3AD203B41FA5}">
                      <a16:colId xmlns:a16="http://schemas.microsoft.com/office/drawing/2014/main" val="3657868450"/>
                    </a:ext>
                  </a:extLst>
                </a:gridCol>
                <a:gridCol w="3036383">
                  <a:extLst>
                    <a:ext uri="{9D8B030D-6E8A-4147-A177-3AD203B41FA5}">
                      <a16:colId xmlns:a16="http://schemas.microsoft.com/office/drawing/2014/main" val="1933137052"/>
                    </a:ext>
                  </a:extLst>
                </a:gridCol>
              </a:tblGrid>
              <a:tr h="774285">
                <a:tc>
                  <a:txBody>
                    <a:bodyPr/>
                    <a:lstStyle/>
                    <a:p>
                      <a:r>
                        <a:rPr lang="en-IN" sz="2000" dirty="0"/>
                        <a:t>VIDEO</a:t>
                      </a:r>
                    </a:p>
                  </a:txBody>
                  <a:tcPr/>
                </a:tc>
                <a:tc>
                  <a:txBody>
                    <a:bodyPr/>
                    <a:lstStyle/>
                    <a:p>
                      <a:r>
                        <a:rPr lang="en-IN" dirty="0"/>
                        <a:t>AUDIO</a:t>
                      </a:r>
                    </a:p>
                  </a:txBody>
                  <a:tcPr/>
                </a:tc>
                <a:tc>
                  <a:txBody>
                    <a:bodyPr/>
                    <a:lstStyle/>
                    <a:p>
                      <a:r>
                        <a:rPr lang="en-IN" dirty="0"/>
                        <a:t>EMOTION</a:t>
                      </a:r>
                    </a:p>
                  </a:txBody>
                  <a:tcPr/>
                </a:tc>
                <a:extLst>
                  <a:ext uri="{0D108BD9-81ED-4DB2-BD59-A6C34878D82A}">
                    <a16:rowId xmlns:a16="http://schemas.microsoft.com/office/drawing/2014/main" val="2437251110"/>
                  </a:ext>
                </a:extLst>
              </a:tr>
              <a:tr h="774285">
                <a:tc>
                  <a:txBody>
                    <a:bodyPr/>
                    <a:lstStyle/>
                    <a:p>
                      <a:r>
                        <a:rPr lang="en-IN" dirty="0"/>
                        <a:t>ANGRY</a:t>
                      </a:r>
                    </a:p>
                  </a:txBody>
                  <a:tcPr/>
                </a:tc>
                <a:tc>
                  <a:txBody>
                    <a:bodyPr/>
                    <a:lstStyle/>
                    <a:p>
                      <a:r>
                        <a:rPr lang="en-IN" dirty="0"/>
                        <a:t>HAPPY</a:t>
                      </a:r>
                    </a:p>
                  </a:txBody>
                  <a:tcPr/>
                </a:tc>
                <a:tc>
                  <a:txBody>
                    <a:bodyPr/>
                    <a:lstStyle/>
                    <a:p>
                      <a:r>
                        <a:rPr lang="en-IN" dirty="0"/>
                        <a:t>FRUSTRATION</a:t>
                      </a:r>
                    </a:p>
                  </a:txBody>
                  <a:tcPr/>
                </a:tc>
                <a:extLst>
                  <a:ext uri="{0D108BD9-81ED-4DB2-BD59-A6C34878D82A}">
                    <a16:rowId xmlns:a16="http://schemas.microsoft.com/office/drawing/2014/main" val="1000697828"/>
                  </a:ext>
                </a:extLst>
              </a:tr>
              <a:tr h="774285">
                <a:tc>
                  <a:txBody>
                    <a:bodyPr/>
                    <a:lstStyle/>
                    <a:p>
                      <a:r>
                        <a:rPr lang="en-IN" dirty="0"/>
                        <a:t>HAPPY</a:t>
                      </a:r>
                    </a:p>
                  </a:txBody>
                  <a:tcPr/>
                </a:tc>
                <a:tc>
                  <a:txBody>
                    <a:bodyPr/>
                    <a:lstStyle/>
                    <a:p>
                      <a:r>
                        <a:rPr lang="en-IN" dirty="0"/>
                        <a:t>ANGRY</a:t>
                      </a:r>
                    </a:p>
                  </a:txBody>
                  <a:tcPr/>
                </a:tc>
                <a:tc>
                  <a:txBody>
                    <a:bodyPr/>
                    <a:lstStyle/>
                    <a:p>
                      <a:r>
                        <a:rPr lang="en-IN" dirty="0"/>
                        <a:t>SARCASM</a:t>
                      </a:r>
                    </a:p>
                  </a:txBody>
                  <a:tcPr/>
                </a:tc>
                <a:extLst>
                  <a:ext uri="{0D108BD9-81ED-4DB2-BD59-A6C34878D82A}">
                    <a16:rowId xmlns:a16="http://schemas.microsoft.com/office/drawing/2014/main" val="968382597"/>
                  </a:ext>
                </a:extLst>
              </a:tr>
              <a:tr h="774285">
                <a:tc>
                  <a:txBody>
                    <a:bodyPr/>
                    <a:lstStyle/>
                    <a:p>
                      <a:r>
                        <a:rPr lang="en-IN" dirty="0"/>
                        <a:t>CALM</a:t>
                      </a:r>
                    </a:p>
                  </a:txBody>
                  <a:tcPr/>
                </a:tc>
                <a:tc>
                  <a:txBody>
                    <a:bodyPr/>
                    <a:lstStyle/>
                    <a:p>
                      <a:r>
                        <a:rPr lang="en-IN" dirty="0"/>
                        <a:t>SAD</a:t>
                      </a:r>
                    </a:p>
                  </a:txBody>
                  <a:tcPr/>
                </a:tc>
                <a:tc>
                  <a:txBody>
                    <a:bodyPr/>
                    <a:lstStyle/>
                    <a:p>
                      <a:r>
                        <a:rPr lang="en-IN" dirty="0"/>
                        <a:t>DEPRESSION</a:t>
                      </a:r>
                    </a:p>
                  </a:txBody>
                  <a:tcPr/>
                </a:tc>
                <a:extLst>
                  <a:ext uri="{0D108BD9-81ED-4DB2-BD59-A6C34878D82A}">
                    <a16:rowId xmlns:a16="http://schemas.microsoft.com/office/drawing/2014/main" val="2216307337"/>
                  </a:ext>
                </a:extLst>
              </a:tr>
              <a:tr h="774285">
                <a:tc>
                  <a:txBody>
                    <a:bodyPr/>
                    <a:lstStyle/>
                    <a:p>
                      <a:r>
                        <a:rPr lang="en-IN" dirty="0"/>
                        <a:t>SAD</a:t>
                      </a:r>
                    </a:p>
                  </a:txBody>
                  <a:tcPr/>
                </a:tc>
                <a:tc>
                  <a:txBody>
                    <a:bodyPr/>
                    <a:lstStyle/>
                    <a:p>
                      <a:r>
                        <a:rPr lang="en-IN" dirty="0"/>
                        <a:t>FEAR</a:t>
                      </a:r>
                    </a:p>
                  </a:txBody>
                  <a:tcPr/>
                </a:tc>
                <a:tc>
                  <a:txBody>
                    <a:bodyPr/>
                    <a:lstStyle/>
                    <a:p>
                      <a:r>
                        <a:rPr lang="en-IN" dirty="0"/>
                        <a:t>ANXIETY</a:t>
                      </a:r>
                    </a:p>
                  </a:txBody>
                  <a:tcPr/>
                </a:tc>
                <a:extLst>
                  <a:ext uri="{0D108BD9-81ED-4DB2-BD59-A6C34878D82A}">
                    <a16:rowId xmlns:a16="http://schemas.microsoft.com/office/drawing/2014/main" val="478391746"/>
                  </a:ext>
                </a:extLst>
              </a:tr>
              <a:tr h="774285">
                <a:tc>
                  <a:txBody>
                    <a:bodyPr/>
                    <a:lstStyle/>
                    <a:p>
                      <a:r>
                        <a:rPr lang="en-IN" dirty="0"/>
                        <a:t>HAPPY</a:t>
                      </a:r>
                    </a:p>
                  </a:txBody>
                  <a:tcPr/>
                </a:tc>
                <a:tc>
                  <a:txBody>
                    <a:bodyPr/>
                    <a:lstStyle/>
                    <a:p>
                      <a:r>
                        <a:rPr lang="en-IN" dirty="0"/>
                        <a:t>FEAR</a:t>
                      </a:r>
                    </a:p>
                  </a:txBody>
                  <a:tcPr/>
                </a:tc>
                <a:tc>
                  <a:txBody>
                    <a:bodyPr/>
                    <a:lstStyle/>
                    <a:p>
                      <a:r>
                        <a:rPr lang="en-IN" dirty="0"/>
                        <a:t>SUPRISE</a:t>
                      </a:r>
                    </a:p>
                  </a:txBody>
                  <a:tcPr/>
                </a:tc>
                <a:extLst>
                  <a:ext uri="{0D108BD9-81ED-4DB2-BD59-A6C34878D82A}">
                    <a16:rowId xmlns:a16="http://schemas.microsoft.com/office/drawing/2014/main" val="170675959"/>
                  </a:ext>
                </a:extLst>
              </a:tr>
            </a:tbl>
          </a:graphicData>
        </a:graphic>
      </p:graphicFrame>
    </p:spTree>
    <p:extLst>
      <p:ext uri="{BB962C8B-B14F-4D97-AF65-F5344CB8AC3E}">
        <p14:creationId xmlns:p14="http://schemas.microsoft.com/office/powerpoint/2010/main" val="398189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4773-EFE6-088C-C1E0-E9A730EA340E}"/>
              </a:ext>
            </a:extLst>
          </p:cNvPr>
          <p:cNvSpPr>
            <a:spLocks noGrp="1"/>
          </p:cNvSpPr>
          <p:nvPr>
            <p:ph type="title"/>
          </p:nvPr>
        </p:nvSpPr>
        <p:spPr>
          <a:xfrm>
            <a:off x="731123" y="31377"/>
            <a:ext cx="8596668" cy="681318"/>
          </a:xfrm>
        </p:spPr>
        <p:txBody>
          <a:bodyPr>
            <a:normAutofit/>
          </a:bodyPr>
          <a:lstStyle/>
          <a:p>
            <a:r>
              <a:rPr lang="en-IN" dirty="0">
                <a:solidFill>
                  <a:schemeClr val="tx1"/>
                </a:solidFill>
              </a:rPr>
              <a:t>                  MOBEL MODEL PREDICTIONS</a:t>
            </a:r>
          </a:p>
        </p:txBody>
      </p:sp>
      <p:sp>
        <p:nvSpPr>
          <p:cNvPr id="3" name="TextBox 2">
            <a:extLst>
              <a:ext uri="{FF2B5EF4-FFF2-40B4-BE49-F238E27FC236}">
                <a16:creationId xmlns:a16="http://schemas.microsoft.com/office/drawing/2014/main" id="{F7EA1959-7385-E87A-80DD-59F7CB2E8733}"/>
              </a:ext>
            </a:extLst>
          </p:cNvPr>
          <p:cNvSpPr txBox="1"/>
          <p:nvPr/>
        </p:nvSpPr>
        <p:spPr>
          <a:xfrm>
            <a:off x="0" y="591392"/>
            <a:ext cx="10434918" cy="584775"/>
          </a:xfrm>
          <a:prstGeom prst="rect">
            <a:avLst/>
          </a:prstGeom>
          <a:noFill/>
        </p:spPr>
        <p:txBody>
          <a:bodyPr wrap="square" rtlCol="0">
            <a:spAutoFit/>
          </a:bodyPr>
          <a:lstStyle/>
          <a:p>
            <a:r>
              <a:rPr lang="en-IN" sz="3200" dirty="0"/>
              <a:t>DECISION LEVEL FUSION   </a:t>
            </a:r>
          </a:p>
        </p:txBody>
      </p:sp>
      <p:pic>
        <p:nvPicPr>
          <p:cNvPr id="11" name="Picture 10">
            <a:extLst>
              <a:ext uri="{FF2B5EF4-FFF2-40B4-BE49-F238E27FC236}">
                <a16:creationId xmlns:a16="http://schemas.microsoft.com/office/drawing/2014/main" id="{173054BA-58C9-7547-0E27-34A6DF4D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7" y="1176167"/>
            <a:ext cx="9910482" cy="2102060"/>
          </a:xfrm>
          <a:prstGeom prst="rect">
            <a:avLst/>
          </a:prstGeom>
        </p:spPr>
      </p:pic>
      <p:sp>
        <p:nvSpPr>
          <p:cNvPr id="13" name="TextBox 12">
            <a:extLst>
              <a:ext uri="{FF2B5EF4-FFF2-40B4-BE49-F238E27FC236}">
                <a16:creationId xmlns:a16="http://schemas.microsoft.com/office/drawing/2014/main" id="{4B1E6E30-119E-7391-6C75-775B0EA50D16}"/>
              </a:ext>
            </a:extLst>
          </p:cNvPr>
          <p:cNvSpPr txBox="1"/>
          <p:nvPr/>
        </p:nvSpPr>
        <p:spPr>
          <a:xfrm>
            <a:off x="564776" y="3741699"/>
            <a:ext cx="9776013" cy="1015663"/>
          </a:xfrm>
          <a:prstGeom prst="rect">
            <a:avLst/>
          </a:prstGeom>
          <a:noFill/>
        </p:spPr>
        <p:txBody>
          <a:bodyPr wrap="square" rtlCol="0">
            <a:spAutoFit/>
          </a:bodyPr>
          <a:lstStyle/>
          <a:p>
            <a:r>
              <a:rPr lang="en-IN" sz="2000" dirty="0"/>
              <a:t> The output from the 3D-CNN SoftMax layer and CRNN SoftMax layer is concatenated and passed into the BEL model with weights for AMG and OFC initialized then the gating network is used to predict the emotions.</a:t>
            </a:r>
          </a:p>
        </p:txBody>
      </p:sp>
    </p:spTree>
    <p:extLst>
      <p:ext uri="{BB962C8B-B14F-4D97-AF65-F5344CB8AC3E}">
        <p14:creationId xmlns:p14="http://schemas.microsoft.com/office/powerpoint/2010/main" val="3893048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760AA-D3E5-4CE0-A43D-F3ABB1E43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1" y="1059236"/>
            <a:ext cx="11452413" cy="2238375"/>
          </a:xfrm>
          <a:prstGeom prst="rect">
            <a:avLst/>
          </a:prstGeom>
        </p:spPr>
      </p:pic>
      <p:sp>
        <p:nvSpPr>
          <p:cNvPr id="4" name="TextBox 3">
            <a:extLst>
              <a:ext uri="{FF2B5EF4-FFF2-40B4-BE49-F238E27FC236}">
                <a16:creationId xmlns:a16="http://schemas.microsoft.com/office/drawing/2014/main" id="{0518C2E9-74A5-E660-4715-E731B657E71B}"/>
              </a:ext>
            </a:extLst>
          </p:cNvPr>
          <p:cNvSpPr txBox="1"/>
          <p:nvPr/>
        </p:nvSpPr>
        <p:spPr>
          <a:xfrm>
            <a:off x="578222" y="349624"/>
            <a:ext cx="4885765" cy="523220"/>
          </a:xfrm>
          <a:prstGeom prst="rect">
            <a:avLst/>
          </a:prstGeom>
          <a:noFill/>
        </p:spPr>
        <p:txBody>
          <a:bodyPr wrap="square" rtlCol="0">
            <a:spAutoFit/>
          </a:bodyPr>
          <a:lstStyle/>
          <a:p>
            <a:r>
              <a:rPr lang="en-IN" sz="2800" dirty="0"/>
              <a:t>NOVELTY : Conditional BEL</a:t>
            </a:r>
          </a:p>
        </p:txBody>
      </p:sp>
      <p:sp>
        <p:nvSpPr>
          <p:cNvPr id="6" name="TextBox 5">
            <a:extLst>
              <a:ext uri="{FF2B5EF4-FFF2-40B4-BE49-F238E27FC236}">
                <a16:creationId xmlns:a16="http://schemas.microsoft.com/office/drawing/2014/main" id="{B3E3EBA3-8DEF-6158-5E40-6CA6C8BA56F0}"/>
              </a:ext>
            </a:extLst>
          </p:cNvPr>
          <p:cNvSpPr txBox="1"/>
          <p:nvPr/>
        </p:nvSpPr>
        <p:spPr>
          <a:xfrm>
            <a:off x="636490" y="3736512"/>
            <a:ext cx="9421909" cy="1477328"/>
          </a:xfrm>
          <a:prstGeom prst="rect">
            <a:avLst/>
          </a:prstGeom>
          <a:noFill/>
        </p:spPr>
        <p:txBody>
          <a:bodyPr wrap="square">
            <a:spAutoFit/>
          </a:bodyPr>
          <a:lstStyle/>
          <a:p>
            <a:r>
              <a:rPr lang="en-IN" sz="1800" dirty="0"/>
              <a:t> The output from the 3D-CNN SoftMax layer and CRNN SoftMax layer is concatenated and passed into the BEL model with weights for AMG and OFC initialized then the gating network is used to predict the emotions. Here the probabilities from BEL is passed to a condition where checked for combination of emotions and the combined emotions like Sarcasm, Frustratio</a:t>
            </a:r>
            <a:r>
              <a:rPr lang="en-IN" dirty="0"/>
              <a:t>n, Depression.</a:t>
            </a:r>
            <a:endParaRPr lang="en-IN" sz="1800" dirty="0"/>
          </a:p>
        </p:txBody>
      </p:sp>
    </p:spTree>
    <p:extLst>
      <p:ext uri="{BB962C8B-B14F-4D97-AF65-F5344CB8AC3E}">
        <p14:creationId xmlns:p14="http://schemas.microsoft.com/office/powerpoint/2010/main" val="428210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8831-AECA-303C-B63B-CA3B691116D6}"/>
              </a:ext>
            </a:extLst>
          </p:cNvPr>
          <p:cNvSpPr>
            <a:spLocks noGrp="1"/>
          </p:cNvSpPr>
          <p:nvPr>
            <p:ph type="title"/>
          </p:nvPr>
        </p:nvSpPr>
        <p:spPr>
          <a:xfrm>
            <a:off x="838200" y="136525"/>
            <a:ext cx="10515600" cy="1325563"/>
          </a:xfrm>
        </p:spPr>
        <p:txBody>
          <a:bodyPr/>
          <a:lstStyle/>
          <a:p>
            <a:r>
              <a:rPr lang="en-IN" dirty="0"/>
              <a:t>                         </a:t>
            </a:r>
            <a:r>
              <a:rPr lang="en-IN" sz="4400" dirty="0">
                <a:solidFill>
                  <a:schemeClr val="tx2"/>
                </a:solidFill>
              </a:rPr>
              <a:t>OBJECTIVE</a:t>
            </a:r>
          </a:p>
        </p:txBody>
      </p:sp>
      <p:sp>
        <p:nvSpPr>
          <p:cNvPr id="3" name="Content Placeholder 2">
            <a:extLst>
              <a:ext uri="{FF2B5EF4-FFF2-40B4-BE49-F238E27FC236}">
                <a16:creationId xmlns:a16="http://schemas.microsoft.com/office/drawing/2014/main" id="{2EF5E82B-C183-32CE-BF7E-397EDCFC253B}"/>
              </a:ext>
            </a:extLst>
          </p:cNvPr>
          <p:cNvSpPr>
            <a:spLocks noGrp="1"/>
          </p:cNvSpPr>
          <p:nvPr>
            <p:ph idx="1"/>
          </p:nvPr>
        </p:nvSpPr>
        <p:spPr>
          <a:xfrm>
            <a:off x="685801" y="1810966"/>
            <a:ext cx="9412940" cy="4616728"/>
          </a:xfrm>
        </p:spPr>
        <p:txBody>
          <a:bodyPr>
            <a:normAutofit lnSpcReduction="10000"/>
          </a:bodyPr>
          <a:lstStyle/>
          <a:p>
            <a:pPr algn="just">
              <a:buFont typeface="Courier New" panose="02070309020205020404" pitchFamily="49" charset="0"/>
              <a:buChar char="o"/>
            </a:pPr>
            <a:r>
              <a:rPr lang="en-US" sz="3200" dirty="0"/>
              <a:t>To address the spatial-temporal correlations in video content, recognizing the intricate patterns of emotion expressed through both audio and visual cues.</a:t>
            </a:r>
          </a:p>
          <a:p>
            <a:pPr algn="just">
              <a:buFont typeface="Courier New" panose="02070309020205020404" pitchFamily="49" charset="0"/>
              <a:buChar char="o"/>
            </a:pPr>
            <a:r>
              <a:rPr lang="en-US" sz="3200" dirty="0"/>
              <a:t>To extract highly abstract features from audio and visual data using Deep learning algorithms like CNN and RCNN.</a:t>
            </a:r>
            <a:endParaRPr lang="en-IN" sz="3200" dirty="0"/>
          </a:p>
          <a:p>
            <a:pPr algn="just">
              <a:buFont typeface="Courier New" panose="02070309020205020404" pitchFamily="49" charset="0"/>
              <a:buChar char="o"/>
            </a:pPr>
            <a:r>
              <a:rPr lang="en-IN" sz="3200" dirty="0"/>
              <a:t>To come up with an Efficient approach to detect Human emotions with higher accuracy.</a:t>
            </a:r>
          </a:p>
          <a:p>
            <a:pPr marL="0" indent="0">
              <a:buNone/>
            </a:pPr>
            <a:endParaRPr lang="en-IN" dirty="0"/>
          </a:p>
        </p:txBody>
      </p:sp>
    </p:spTree>
    <p:extLst>
      <p:ext uri="{BB962C8B-B14F-4D97-AF65-F5344CB8AC3E}">
        <p14:creationId xmlns:p14="http://schemas.microsoft.com/office/powerpoint/2010/main" val="227255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7D4CBA-2627-9206-C152-2A5BC4BED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29" y="730606"/>
            <a:ext cx="8256495" cy="5979476"/>
          </a:xfrm>
          <a:prstGeom prst="rect">
            <a:avLst/>
          </a:prstGeom>
        </p:spPr>
      </p:pic>
      <p:sp>
        <p:nvSpPr>
          <p:cNvPr id="4" name="TextBox 3">
            <a:extLst>
              <a:ext uri="{FF2B5EF4-FFF2-40B4-BE49-F238E27FC236}">
                <a16:creationId xmlns:a16="http://schemas.microsoft.com/office/drawing/2014/main" id="{81ED7074-4059-7B0E-3529-42765530A349}"/>
              </a:ext>
            </a:extLst>
          </p:cNvPr>
          <p:cNvSpPr txBox="1"/>
          <p:nvPr/>
        </p:nvSpPr>
        <p:spPr>
          <a:xfrm>
            <a:off x="2205318" y="268941"/>
            <a:ext cx="5647764" cy="461665"/>
          </a:xfrm>
          <a:prstGeom prst="rect">
            <a:avLst/>
          </a:prstGeom>
          <a:noFill/>
        </p:spPr>
        <p:txBody>
          <a:bodyPr wrap="square" rtlCol="0">
            <a:spAutoFit/>
          </a:bodyPr>
          <a:lstStyle/>
          <a:p>
            <a:r>
              <a:rPr lang="en-IN" sz="2400" dirty="0"/>
              <a:t>             FEATURE FUSION</a:t>
            </a:r>
          </a:p>
        </p:txBody>
      </p:sp>
    </p:spTree>
    <p:extLst>
      <p:ext uri="{BB962C8B-B14F-4D97-AF65-F5344CB8AC3E}">
        <p14:creationId xmlns:p14="http://schemas.microsoft.com/office/powerpoint/2010/main" val="742364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53E67D-30FF-8D94-B855-90D14FF62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66" y="0"/>
            <a:ext cx="10327340" cy="6858000"/>
          </a:xfrm>
          <a:prstGeom prst="rect">
            <a:avLst/>
          </a:prstGeom>
        </p:spPr>
      </p:pic>
    </p:spTree>
    <p:extLst>
      <p:ext uri="{BB962C8B-B14F-4D97-AF65-F5344CB8AC3E}">
        <p14:creationId xmlns:p14="http://schemas.microsoft.com/office/powerpoint/2010/main" val="4232894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60F522-5A53-6E47-2E32-12702797597A}"/>
              </a:ext>
            </a:extLst>
          </p:cNvPr>
          <p:cNvPicPr>
            <a:picLocks noChangeAspect="1"/>
          </p:cNvPicPr>
          <p:nvPr/>
        </p:nvPicPr>
        <p:blipFill>
          <a:blip r:embed="rId2"/>
          <a:stretch>
            <a:fillRect/>
          </a:stretch>
        </p:blipFill>
        <p:spPr>
          <a:xfrm>
            <a:off x="1518365" y="1185126"/>
            <a:ext cx="7235669" cy="4487748"/>
          </a:xfrm>
          <a:prstGeom prst="rect">
            <a:avLst/>
          </a:prstGeom>
        </p:spPr>
      </p:pic>
      <p:sp>
        <p:nvSpPr>
          <p:cNvPr id="3" name="TextBox 2">
            <a:extLst>
              <a:ext uri="{FF2B5EF4-FFF2-40B4-BE49-F238E27FC236}">
                <a16:creationId xmlns:a16="http://schemas.microsoft.com/office/drawing/2014/main" id="{C60C50FD-84CC-DA82-2D59-DB939D5567C0}"/>
              </a:ext>
            </a:extLst>
          </p:cNvPr>
          <p:cNvSpPr txBox="1"/>
          <p:nvPr/>
        </p:nvSpPr>
        <p:spPr>
          <a:xfrm>
            <a:off x="618565" y="537882"/>
            <a:ext cx="3254188" cy="461665"/>
          </a:xfrm>
          <a:prstGeom prst="rect">
            <a:avLst/>
          </a:prstGeom>
          <a:noFill/>
        </p:spPr>
        <p:txBody>
          <a:bodyPr wrap="square" rtlCol="0">
            <a:spAutoFit/>
          </a:bodyPr>
          <a:lstStyle/>
          <a:p>
            <a:r>
              <a:rPr lang="en-IN" sz="2400" dirty="0"/>
              <a:t>Feature Level Fusion :</a:t>
            </a:r>
          </a:p>
        </p:txBody>
      </p:sp>
    </p:spTree>
    <p:extLst>
      <p:ext uri="{BB962C8B-B14F-4D97-AF65-F5344CB8AC3E}">
        <p14:creationId xmlns:p14="http://schemas.microsoft.com/office/powerpoint/2010/main" val="3810556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B49500-86A8-8690-8E20-C102598A252E}"/>
              </a:ext>
            </a:extLst>
          </p:cNvPr>
          <p:cNvSpPr txBox="1"/>
          <p:nvPr/>
        </p:nvSpPr>
        <p:spPr>
          <a:xfrm>
            <a:off x="354106" y="188259"/>
            <a:ext cx="5634318" cy="461665"/>
          </a:xfrm>
          <a:prstGeom prst="rect">
            <a:avLst/>
          </a:prstGeom>
          <a:noFill/>
        </p:spPr>
        <p:txBody>
          <a:bodyPr wrap="square" rtlCol="0">
            <a:spAutoFit/>
          </a:bodyPr>
          <a:lstStyle/>
          <a:p>
            <a:r>
              <a:rPr lang="en-IN" sz="2400" dirty="0"/>
              <a:t>Feature Level Fusion MOBEL:</a:t>
            </a:r>
          </a:p>
        </p:txBody>
      </p:sp>
      <p:pic>
        <p:nvPicPr>
          <p:cNvPr id="8" name="Picture 7">
            <a:extLst>
              <a:ext uri="{FF2B5EF4-FFF2-40B4-BE49-F238E27FC236}">
                <a16:creationId xmlns:a16="http://schemas.microsoft.com/office/drawing/2014/main" id="{F32B3956-D2D8-4E7E-DE12-2050EF26D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774" y="838182"/>
            <a:ext cx="6384451" cy="6019817"/>
          </a:xfrm>
          <a:prstGeom prst="rect">
            <a:avLst/>
          </a:prstGeom>
        </p:spPr>
      </p:pic>
    </p:spTree>
    <p:extLst>
      <p:ext uri="{BB962C8B-B14F-4D97-AF65-F5344CB8AC3E}">
        <p14:creationId xmlns:p14="http://schemas.microsoft.com/office/powerpoint/2010/main" val="3383540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78E925-4D35-156B-45E5-C9296496E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33" y="0"/>
            <a:ext cx="9362713" cy="6615953"/>
          </a:xfrm>
          <a:prstGeom prst="rect">
            <a:avLst/>
          </a:prstGeom>
        </p:spPr>
      </p:pic>
    </p:spTree>
    <p:extLst>
      <p:ext uri="{BB962C8B-B14F-4D97-AF65-F5344CB8AC3E}">
        <p14:creationId xmlns:p14="http://schemas.microsoft.com/office/powerpoint/2010/main" val="4250998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0BC587-72E3-AC7E-B159-F49E74BED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129" y="0"/>
            <a:ext cx="8243047" cy="6858000"/>
          </a:xfrm>
          <a:prstGeom prst="rect">
            <a:avLst/>
          </a:prstGeom>
        </p:spPr>
      </p:pic>
    </p:spTree>
    <p:extLst>
      <p:ext uri="{BB962C8B-B14F-4D97-AF65-F5344CB8AC3E}">
        <p14:creationId xmlns:p14="http://schemas.microsoft.com/office/powerpoint/2010/main" val="2765624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A682E-AAAA-72C7-A541-56CB7758D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330" y="0"/>
            <a:ext cx="7817860" cy="6858000"/>
          </a:xfrm>
          <a:prstGeom prst="rect">
            <a:avLst/>
          </a:prstGeom>
        </p:spPr>
      </p:pic>
    </p:spTree>
    <p:extLst>
      <p:ext uri="{BB962C8B-B14F-4D97-AF65-F5344CB8AC3E}">
        <p14:creationId xmlns:p14="http://schemas.microsoft.com/office/powerpoint/2010/main" val="2911289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6F4A-578B-ECD5-2274-0DF3F2A3837D}"/>
              </a:ext>
            </a:extLst>
          </p:cNvPr>
          <p:cNvSpPr>
            <a:spLocks noGrp="1"/>
          </p:cNvSpPr>
          <p:nvPr>
            <p:ph type="title"/>
          </p:nvPr>
        </p:nvSpPr>
        <p:spPr/>
        <p:txBody>
          <a:bodyPr/>
          <a:lstStyle/>
          <a:p>
            <a:r>
              <a:rPr lang="en-IN" dirty="0">
                <a:solidFill>
                  <a:schemeClr val="tx1"/>
                </a:solidFill>
              </a:rPr>
              <a:t>FEATURE SELECTION</a:t>
            </a:r>
          </a:p>
        </p:txBody>
      </p:sp>
      <p:pic>
        <p:nvPicPr>
          <p:cNvPr id="12" name="Picture 11">
            <a:extLst>
              <a:ext uri="{FF2B5EF4-FFF2-40B4-BE49-F238E27FC236}">
                <a16:creationId xmlns:a16="http://schemas.microsoft.com/office/drawing/2014/main" id="{C1D6C853-ED78-1E82-031A-08896B000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0700" y="1404935"/>
            <a:ext cx="6591300" cy="4048125"/>
          </a:xfrm>
          <a:prstGeom prst="rect">
            <a:avLst/>
          </a:prstGeom>
        </p:spPr>
      </p:pic>
      <p:pic>
        <p:nvPicPr>
          <p:cNvPr id="14" name="Picture 13">
            <a:extLst>
              <a:ext uri="{FF2B5EF4-FFF2-40B4-BE49-F238E27FC236}">
                <a16:creationId xmlns:a16="http://schemas.microsoft.com/office/drawing/2014/main" id="{4FF55DC1-2F8A-CEF1-92A9-1AC012CD0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6509"/>
            <a:ext cx="4124325" cy="1704975"/>
          </a:xfrm>
          <a:prstGeom prst="rect">
            <a:avLst/>
          </a:prstGeom>
        </p:spPr>
      </p:pic>
      <p:sp>
        <p:nvSpPr>
          <p:cNvPr id="15" name="TextBox 14">
            <a:extLst>
              <a:ext uri="{FF2B5EF4-FFF2-40B4-BE49-F238E27FC236}">
                <a16:creationId xmlns:a16="http://schemas.microsoft.com/office/drawing/2014/main" id="{53C50C5A-CD7F-8ACC-FF29-E26AF338B4F9}"/>
              </a:ext>
            </a:extLst>
          </p:cNvPr>
          <p:cNvSpPr txBox="1"/>
          <p:nvPr/>
        </p:nvSpPr>
        <p:spPr>
          <a:xfrm>
            <a:off x="221673" y="5763491"/>
            <a:ext cx="3768436" cy="369332"/>
          </a:xfrm>
          <a:prstGeom prst="rect">
            <a:avLst/>
          </a:prstGeom>
          <a:noFill/>
        </p:spPr>
        <p:txBody>
          <a:bodyPr wrap="square" rtlCol="0">
            <a:spAutoFit/>
          </a:bodyPr>
          <a:lstStyle/>
          <a:p>
            <a:r>
              <a:rPr lang="en-IN" dirty="0"/>
              <a:t>MAX feature of a single video</a:t>
            </a:r>
          </a:p>
        </p:txBody>
      </p:sp>
      <p:sp>
        <p:nvSpPr>
          <p:cNvPr id="16" name="TextBox 15">
            <a:extLst>
              <a:ext uri="{FF2B5EF4-FFF2-40B4-BE49-F238E27FC236}">
                <a16:creationId xmlns:a16="http://schemas.microsoft.com/office/drawing/2014/main" id="{B7D35F36-96D8-6686-B18E-16115D9ECD20}"/>
              </a:ext>
            </a:extLst>
          </p:cNvPr>
          <p:cNvSpPr txBox="1"/>
          <p:nvPr/>
        </p:nvSpPr>
        <p:spPr>
          <a:xfrm>
            <a:off x="6996545" y="5666509"/>
            <a:ext cx="3962400" cy="369332"/>
          </a:xfrm>
          <a:prstGeom prst="rect">
            <a:avLst/>
          </a:prstGeom>
          <a:noFill/>
        </p:spPr>
        <p:txBody>
          <a:bodyPr wrap="square" rtlCol="0">
            <a:spAutoFit/>
          </a:bodyPr>
          <a:lstStyle/>
          <a:p>
            <a:r>
              <a:rPr lang="en-IN" dirty="0"/>
              <a:t>512 features for </a:t>
            </a:r>
            <a:r>
              <a:rPr lang="en-IN"/>
              <a:t>a single video</a:t>
            </a:r>
          </a:p>
        </p:txBody>
      </p:sp>
    </p:spTree>
    <p:extLst>
      <p:ext uri="{BB962C8B-B14F-4D97-AF65-F5344CB8AC3E}">
        <p14:creationId xmlns:p14="http://schemas.microsoft.com/office/powerpoint/2010/main" val="904981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2A70B-80BE-5223-74B5-2F31C6043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671" y="1619250"/>
            <a:ext cx="2989729" cy="3619500"/>
          </a:xfrm>
          <a:prstGeom prst="rect">
            <a:avLst/>
          </a:prstGeom>
        </p:spPr>
      </p:pic>
      <p:sp>
        <p:nvSpPr>
          <p:cNvPr id="4" name="TextBox 3">
            <a:extLst>
              <a:ext uri="{FF2B5EF4-FFF2-40B4-BE49-F238E27FC236}">
                <a16:creationId xmlns:a16="http://schemas.microsoft.com/office/drawing/2014/main" id="{B50CC59B-A67E-F312-8D22-2685C3A687D9}"/>
              </a:ext>
            </a:extLst>
          </p:cNvPr>
          <p:cNvSpPr txBox="1"/>
          <p:nvPr/>
        </p:nvSpPr>
        <p:spPr>
          <a:xfrm>
            <a:off x="605118" y="591671"/>
            <a:ext cx="8821270" cy="523220"/>
          </a:xfrm>
          <a:prstGeom prst="rect">
            <a:avLst/>
          </a:prstGeom>
          <a:noFill/>
        </p:spPr>
        <p:txBody>
          <a:bodyPr wrap="square" rtlCol="0">
            <a:spAutoFit/>
          </a:bodyPr>
          <a:lstStyle/>
          <a:p>
            <a:r>
              <a:rPr lang="en-IN" sz="2800" dirty="0"/>
              <a:t>PERFORMANCE of MOBEL</a:t>
            </a:r>
          </a:p>
        </p:txBody>
      </p:sp>
    </p:spTree>
    <p:extLst>
      <p:ext uri="{BB962C8B-B14F-4D97-AF65-F5344CB8AC3E}">
        <p14:creationId xmlns:p14="http://schemas.microsoft.com/office/powerpoint/2010/main" val="1691656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C282-3BE4-C65A-A5EF-A45D2D43CC58}"/>
              </a:ext>
            </a:extLst>
          </p:cNvPr>
          <p:cNvSpPr>
            <a:spLocks noGrp="1"/>
          </p:cNvSpPr>
          <p:nvPr>
            <p:ph type="title"/>
          </p:nvPr>
        </p:nvSpPr>
        <p:spPr>
          <a:xfrm>
            <a:off x="838200" y="365126"/>
            <a:ext cx="10515600" cy="315912"/>
          </a:xfrm>
        </p:spPr>
        <p:txBody>
          <a:bodyPr>
            <a:normAutofit fontScale="90000"/>
          </a:bodyPr>
          <a:lstStyle/>
          <a:p>
            <a:r>
              <a:rPr lang="en-IN" dirty="0"/>
              <a:t>                                </a:t>
            </a:r>
            <a:r>
              <a:rPr lang="en-IN" dirty="0">
                <a:solidFill>
                  <a:schemeClr val="tx2"/>
                </a:solidFill>
              </a:rPr>
              <a:t>REFERENCES</a:t>
            </a:r>
          </a:p>
        </p:txBody>
      </p:sp>
      <p:sp>
        <p:nvSpPr>
          <p:cNvPr id="3" name="Content Placeholder 2">
            <a:extLst>
              <a:ext uri="{FF2B5EF4-FFF2-40B4-BE49-F238E27FC236}">
                <a16:creationId xmlns:a16="http://schemas.microsoft.com/office/drawing/2014/main" id="{BE08E104-F555-6D13-AE0E-83B95CC0DE7F}"/>
              </a:ext>
            </a:extLst>
          </p:cNvPr>
          <p:cNvSpPr>
            <a:spLocks noGrp="1"/>
          </p:cNvSpPr>
          <p:nvPr>
            <p:ph idx="1"/>
          </p:nvPr>
        </p:nvSpPr>
        <p:spPr>
          <a:xfrm>
            <a:off x="228599" y="1277470"/>
            <a:ext cx="11618259" cy="5889812"/>
          </a:xfrm>
        </p:spPr>
        <p:txBody>
          <a:bodyPr>
            <a:normAutofit/>
          </a:bodyPr>
          <a:lstStyle/>
          <a:p>
            <a:pPr marL="0" indent="0">
              <a:buNone/>
            </a:pPr>
            <a:r>
              <a:rPr lang="en-IN" dirty="0">
                <a:ea typeface="Calibri" panose="020F0502020204030204" pitchFamily="34" charset="0"/>
                <a:cs typeface="Calibri" panose="020F0502020204030204" pitchFamily="34" charset="0"/>
              </a:rPr>
              <a:t>1.Zhang, S., Zhang, S., Huang, T., Gao, W. and Tian, Q., 2017. Learning affective features with a hybrid deep model for audio–visual emotion recognition. IEEE Transactions on Circuits and Systems for Video Technology, 28(10), pp.3030-3043.</a:t>
            </a:r>
          </a:p>
          <a:p>
            <a:pPr marL="0" indent="0">
              <a:buNone/>
            </a:pPr>
            <a:r>
              <a:rPr lang="en-IN" dirty="0">
                <a:ea typeface="Calibri" panose="020F0502020204030204" pitchFamily="34" charset="0"/>
                <a:cs typeface="Calibri" panose="020F0502020204030204" pitchFamily="34" charset="0"/>
              </a:rPr>
              <a:t>2. Zhao, J., Lin, C.M. and Chao, F., 2019. Wavelet fuzzy brain emotional learning control system design for MIMO uncertain nonlinear systems. Frontiers in neuroscience, 12, p.918.</a:t>
            </a:r>
          </a:p>
          <a:p>
            <a:pPr marL="0" indent="0">
              <a:buNone/>
            </a:pPr>
            <a:r>
              <a:rPr lang="en-IN" dirty="0">
                <a:ea typeface="Calibri" panose="020F0502020204030204" pitchFamily="34" charset="0"/>
                <a:cs typeface="Calibri" panose="020F0502020204030204" pitchFamily="34" charset="0"/>
              </a:rPr>
              <a:t>3. Zeng, Z., Tu, J., Pianfetti, B., &amp; Huang, T., 2008. Audio–Visual Affective Expression Recognition Through </a:t>
            </a:r>
            <a:r>
              <a:rPr lang="en-IN" dirty="0" err="1">
                <a:ea typeface="Calibri" panose="020F0502020204030204" pitchFamily="34" charset="0"/>
                <a:cs typeface="Calibri" panose="020F0502020204030204" pitchFamily="34" charset="0"/>
              </a:rPr>
              <a:t>Multistream</a:t>
            </a:r>
            <a:r>
              <a:rPr lang="en-IN" dirty="0">
                <a:ea typeface="Calibri" panose="020F0502020204030204" pitchFamily="34" charset="0"/>
                <a:cs typeface="Calibri" panose="020F0502020204030204" pitchFamily="34" charset="0"/>
              </a:rPr>
              <a:t> Fused HMM. IEEE Transactions on Multimedia, 10, pp. 570-577.</a:t>
            </a:r>
          </a:p>
          <a:p>
            <a:pPr marL="0" indent="0">
              <a:buNone/>
            </a:pPr>
            <a:r>
              <a:rPr lang="en-IN" dirty="0">
                <a:ea typeface="Calibri" panose="020F0502020204030204" pitchFamily="34" charset="0"/>
                <a:cs typeface="Calibri" panose="020F0502020204030204" pitchFamily="34" charset="0"/>
              </a:rPr>
              <a:t>4. Tran, D., Bourdev, L., Fergus, R., Torresani, L., &amp; Paluri, M., 2014. Learning Spatiotemporal Features with 3D Convolutional Networks. 2015 IEEE International Conference on Computer Vision (ICCV), pp. 4489-4497.</a:t>
            </a:r>
          </a:p>
          <a:p>
            <a:pPr marL="0" indent="0">
              <a:buNone/>
            </a:pPr>
            <a:r>
              <a:rPr lang="en-IN" dirty="0">
                <a:ea typeface="Calibri" panose="020F0502020204030204" pitchFamily="34" charset="0"/>
                <a:cs typeface="Calibri" panose="020F0502020204030204" pitchFamily="34" charset="0"/>
              </a:rPr>
              <a:t>5. Lim, W., Jang, D. and Lee, T., 2016, December. Speech emotion recognition using convolutional and recurrent neural networks. In 2016 Asia-Pacific signal and information processing association annual summit and conference (APSIPA) (pp. 1-4). IEEE.</a:t>
            </a:r>
          </a:p>
          <a:p>
            <a:pPr marL="0" indent="0">
              <a:buNone/>
            </a:pPr>
            <a:r>
              <a:rPr lang="en-IN" dirty="0">
                <a:ea typeface="Calibri" panose="020F0502020204030204" pitchFamily="34" charset="0"/>
                <a:cs typeface="Calibri" panose="020F0502020204030204" pitchFamily="34" charset="0"/>
              </a:rPr>
              <a:t>6. Ivleva, N., Pentel, A., Dunajeva, O. and Juštšenko, V., 2023, September. Deep Learning Based Audio-Visual Emotion Recognition in a Smart Learning Environment. In International Conference on Interactive Collaborative Learning (pp. 420-431). Cham: Springer Nature Switzerland</a:t>
            </a:r>
            <a:r>
              <a:rPr lang="en-IN" dirty="0"/>
              <a:t>.</a:t>
            </a:r>
          </a:p>
          <a:p>
            <a:endParaRPr lang="en-IN" dirty="0"/>
          </a:p>
          <a:p>
            <a:endParaRPr lang="en-IN" dirty="0"/>
          </a:p>
        </p:txBody>
      </p:sp>
    </p:spTree>
    <p:extLst>
      <p:ext uri="{BB962C8B-B14F-4D97-AF65-F5344CB8AC3E}">
        <p14:creationId xmlns:p14="http://schemas.microsoft.com/office/powerpoint/2010/main" val="266513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FDF1-0362-88B3-A839-764CC3DEAC91}"/>
              </a:ext>
            </a:extLst>
          </p:cNvPr>
          <p:cNvSpPr>
            <a:spLocks noGrp="1"/>
          </p:cNvSpPr>
          <p:nvPr>
            <p:ph type="title"/>
          </p:nvPr>
        </p:nvSpPr>
        <p:spPr/>
        <p:txBody>
          <a:bodyPr>
            <a:normAutofit/>
          </a:bodyPr>
          <a:lstStyle/>
          <a:p>
            <a:r>
              <a:rPr lang="en-IN" sz="4800" dirty="0">
                <a:solidFill>
                  <a:schemeClr val="tx2"/>
                </a:solidFill>
              </a:rPr>
              <a:t>                BASE PAPER</a:t>
            </a:r>
          </a:p>
        </p:txBody>
      </p:sp>
      <p:sp>
        <p:nvSpPr>
          <p:cNvPr id="3" name="Content Placeholder 2">
            <a:extLst>
              <a:ext uri="{FF2B5EF4-FFF2-40B4-BE49-F238E27FC236}">
                <a16:creationId xmlns:a16="http://schemas.microsoft.com/office/drawing/2014/main" id="{6599E9DA-A05C-2820-2C62-C637A5348EA6}"/>
              </a:ext>
            </a:extLst>
          </p:cNvPr>
          <p:cNvSpPr>
            <a:spLocks noGrp="1"/>
          </p:cNvSpPr>
          <p:nvPr>
            <p:ph idx="1"/>
          </p:nvPr>
        </p:nvSpPr>
        <p:spPr>
          <a:xfrm>
            <a:off x="677334" y="1757177"/>
            <a:ext cx="8950760" cy="3880773"/>
          </a:xfrm>
        </p:spPr>
        <p:txBody>
          <a:bodyPr>
            <a:normAutofit fontScale="92500" lnSpcReduction="20000"/>
          </a:bodyPr>
          <a:lstStyle/>
          <a:p>
            <a:endParaRPr lang="en-US" dirty="0"/>
          </a:p>
          <a:p>
            <a:pPr algn="just">
              <a:buFont typeface="Wingdings" panose="05000000000000000000" pitchFamily="2" charset="2"/>
              <a:buChar char="v"/>
            </a:pPr>
            <a:r>
              <a:rPr lang="en-US" sz="2800" dirty="0" err="1"/>
              <a:t>Farhoudi</a:t>
            </a:r>
            <a:r>
              <a:rPr lang="en-US" sz="2800" dirty="0"/>
              <a:t>, Z., &amp; </a:t>
            </a:r>
            <a:r>
              <a:rPr lang="en-US" sz="2800" dirty="0" err="1"/>
              <a:t>Setayeshi</a:t>
            </a:r>
            <a:r>
              <a:rPr lang="en-US" sz="2800" dirty="0"/>
              <a:t>, S., (2021). Fusion of deep learning features with mixture of brain emotional Learning for audio-visual emotion recognition. Speech Communication, 127, 92-103.</a:t>
            </a:r>
          </a:p>
          <a:p>
            <a:pPr algn="just">
              <a:buFont typeface="Wingdings" panose="05000000000000000000" pitchFamily="2" charset="2"/>
              <a:buChar char="v"/>
            </a:pPr>
            <a:endParaRPr lang="en-US" sz="2800" dirty="0"/>
          </a:p>
          <a:p>
            <a:pPr algn="just">
              <a:buFont typeface="Wingdings" panose="05000000000000000000" pitchFamily="2" charset="2"/>
              <a:buChar char="v"/>
            </a:pPr>
            <a:r>
              <a:rPr lang="en-US" sz="2800" dirty="0"/>
              <a:t>In this paper, a fusion model combining deep learning features with a Mixture of Brain Emotional Learning  model inspired by the brain's limbic system is Introduced.</a:t>
            </a:r>
          </a:p>
          <a:p>
            <a:pPr>
              <a:buFont typeface="Wingdings" panose="05000000000000000000" pitchFamily="2" charset="2"/>
              <a:buChar char="v"/>
            </a:pPr>
            <a:endParaRPr lang="en-US" sz="2800" dirty="0"/>
          </a:p>
          <a:p>
            <a:pPr marL="0" indent="0">
              <a:buNone/>
            </a:pPr>
            <a:endParaRPr lang="en-IN" dirty="0"/>
          </a:p>
        </p:txBody>
      </p:sp>
    </p:spTree>
    <p:extLst>
      <p:ext uri="{BB962C8B-B14F-4D97-AF65-F5344CB8AC3E}">
        <p14:creationId xmlns:p14="http://schemas.microsoft.com/office/powerpoint/2010/main" val="350822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1E9E5E-5E2D-6A20-29D6-0FE8BD9BC5DE}"/>
              </a:ext>
            </a:extLst>
          </p:cNvPr>
          <p:cNvSpPr txBox="1"/>
          <p:nvPr/>
        </p:nvSpPr>
        <p:spPr>
          <a:xfrm>
            <a:off x="161365" y="822582"/>
            <a:ext cx="11510681" cy="5632311"/>
          </a:xfrm>
          <a:prstGeom prst="rect">
            <a:avLst/>
          </a:prstGeom>
          <a:noFill/>
        </p:spPr>
        <p:txBody>
          <a:bodyPr wrap="square">
            <a:spAutoFit/>
          </a:bodyPr>
          <a:lstStyle/>
          <a:p>
            <a:r>
              <a:rPr lang="en-IN" dirty="0">
                <a:ea typeface="Calibri" panose="020F0502020204030204" pitchFamily="34" charset="0"/>
                <a:cs typeface="Calibri" panose="020F0502020204030204" pitchFamily="34" charset="0"/>
              </a:rPr>
              <a:t>7. Wang, X., Chen, X. and Cao, C., 2020. Human emotion recognition by optimally fusing facial expression and speech feature. Signal Processing: Image Communication, 84, p.115831.</a:t>
            </a:r>
          </a:p>
          <a:p>
            <a:endParaRPr lang="en-IN" dirty="0">
              <a:ea typeface="Calibri" panose="020F0502020204030204" pitchFamily="34" charset="0"/>
              <a:cs typeface="Calibri" panose="020F0502020204030204" pitchFamily="34" charset="0"/>
            </a:endParaRPr>
          </a:p>
          <a:p>
            <a:r>
              <a:rPr lang="en-IN" dirty="0">
                <a:ea typeface="Calibri" panose="020F0502020204030204" pitchFamily="34" charset="0"/>
                <a:cs typeface="Calibri" panose="020F0502020204030204" pitchFamily="34" charset="0"/>
              </a:rPr>
              <a:t>8. Yuvchenko, K., Yesilevskyi, V. and </a:t>
            </a:r>
            <a:r>
              <a:rPr lang="en-IN" dirty="0" err="1">
                <a:ea typeface="Calibri" panose="020F0502020204030204" pitchFamily="34" charset="0"/>
                <a:cs typeface="Calibri" panose="020F0502020204030204" pitchFamily="34" charset="0"/>
              </a:rPr>
              <a:t>Sereda</a:t>
            </a:r>
            <a:r>
              <a:rPr lang="en-IN" dirty="0">
                <a:ea typeface="Calibri" panose="020F0502020204030204" pitchFamily="34" charset="0"/>
                <a:cs typeface="Calibri" panose="020F0502020204030204" pitchFamily="34" charset="0"/>
              </a:rPr>
              <a:t>, O., 2022. HUMAN EMOTION RECOGNITION SYSTEM USING DEEP LEARNING ALGORITHMS. Innovative Technologies and Scientific Solutions for Industries, (3 (21)), pp.60-69.</a:t>
            </a:r>
          </a:p>
          <a:p>
            <a:endParaRPr lang="en-IN" dirty="0">
              <a:ea typeface="Calibri" panose="020F0502020204030204" pitchFamily="34" charset="0"/>
              <a:cs typeface="Calibri" panose="020F0502020204030204" pitchFamily="34" charset="0"/>
            </a:endParaRPr>
          </a:p>
          <a:p>
            <a:r>
              <a:rPr lang="en-IN" dirty="0">
                <a:ea typeface="Calibri" panose="020F0502020204030204" pitchFamily="34" charset="0"/>
                <a:cs typeface="Calibri" panose="020F0502020204030204" pitchFamily="34" charset="0"/>
              </a:rPr>
              <a:t>9. Baird, A., </a:t>
            </a:r>
            <a:r>
              <a:rPr lang="en-IN" dirty="0" err="1">
                <a:ea typeface="Calibri" panose="020F0502020204030204" pitchFamily="34" charset="0"/>
                <a:cs typeface="Calibri" panose="020F0502020204030204" pitchFamily="34" charset="0"/>
              </a:rPr>
              <a:t>Amiriparian</a:t>
            </a:r>
            <a:r>
              <a:rPr lang="en-IN" dirty="0">
                <a:ea typeface="Calibri" panose="020F0502020204030204" pitchFamily="34" charset="0"/>
                <a:cs typeface="Calibri" panose="020F0502020204030204" pitchFamily="34" charset="0"/>
              </a:rPr>
              <a:t>, S., Milling, M. and Schuller, B.W., 2021, January. Emotion recognition in public speaking scenarios utilising an </a:t>
            </a:r>
            <a:r>
              <a:rPr lang="en-IN" dirty="0" err="1">
                <a:ea typeface="Calibri" panose="020F0502020204030204" pitchFamily="34" charset="0"/>
                <a:cs typeface="Calibri" panose="020F0502020204030204" pitchFamily="34" charset="0"/>
              </a:rPr>
              <a:t>lstm-rnn</a:t>
            </a:r>
            <a:r>
              <a:rPr lang="en-IN" dirty="0">
                <a:ea typeface="Calibri" panose="020F0502020204030204" pitchFamily="34" charset="0"/>
                <a:cs typeface="Calibri" panose="020F0502020204030204" pitchFamily="34" charset="0"/>
              </a:rPr>
              <a:t> approach with attention. In 2021 IEEE Spoken Language Technology Workshop (SLT) (pp. 397-402). IEEE.</a:t>
            </a:r>
          </a:p>
          <a:p>
            <a:endParaRPr lang="en-IN" dirty="0">
              <a:ea typeface="Calibri" panose="020F0502020204030204" pitchFamily="34" charset="0"/>
              <a:cs typeface="Calibri" panose="020F0502020204030204" pitchFamily="34" charset="0"/>
            </a:endParaRPr>
          </a:p>
          <a:p>
            <a:r>
              <a:rPr lang="en-IN" dirty="0">
                <a:ea typeface="Calibri" panose="020F0502020204030204" pitchFamily="34" charset="0"/>
                <a:cs typeface="Calibri" panose="020F0502020204030204" pitchFamily="34" charset="0"/>
              </a:rPr>
              <a:t>10. Said, Y. and Barr, M., 2021. Human emotion recognition based on facial expressions via deep learning on high-resolution images. Multimedia Tools and Applications, 80(16), pp.25241-25253.</a:t>
            </a:r>
          </a:p>
          <a:p>
            <a:endParaRPr lang="en-IN" dirty="0">
              <a:ea typeface="Calibri" panose="020F0502020204030204" pitchFamily="34" charset="0"/>
              <a:cs typeface="Calibri" panose="020F0502020204030204" pitchFamily="34" charset="0"/>
            </a:endParaRPr>
          </a:p>
          <a:p>
            <a:r>
              <a:rPr lang="en-IN" dirty="0">
                <a:ea typeface="Calibri" panose="020F0502020204030204" pitchFamily="34" charset="0"/>
                <a:cs typeface="Calibri" panose="020F0502020204030204" pitchFamily="34" charset="0"/>
              </a:rPr>
              <a:t>11.</a:t>
            </a:r>
            <a:r>
              <a:rPr lang="en-IN" b="0" i="0" dirty="0">
                <a:solidFill>
                  <a:srgbClr val="222222"/>
                </a:solidFill>
                <a:effectLst/>
                <a:ea typeface="Calibri" panose="020F0502020204030204" pitchFamily="34" charset="0"/>
                <a:cs typeface="Calibri" panose="020F0502020204030204" pitchFamily="34" charset="0"/>
              </a:rPr>
              <a:t> </a:t>
            </a:r>
            <a:r>
              <a:rPr lang="en-IN" b="0" i="0" dirty="0" err="1">
                <a:solidFill>
                  <a:srgbClr val="222222"/>
                </a:solidFill>
                <a:effectLst/>
                <a:ea typeface="Calibri" panose="020F0502020204030204" pitchFamily="34" charset="0"/>
                <a:cs typeface="Calibri" panose="020F0502020204030204" pitchFamily="34" charset="0"/>
              </a:rPr>
              <a:t>Mustaqeem</a:t>
            </a:r>
            <a:r>
              <a:rPr lang="en-IN" b="0" i="0" dirty="0">
                <a:solidFill>
                  <a:srgbClr val="222222"/>
                </a:solidFill>
                <a:effectLst/>
                <a:ea typeface="Calibri" panose="020F0502020204030204" pitchFamily="34" charset="0"/>
                <a:cs typeface="Calibri" panose="020F0502020204030204" pitchFamily="34" charset="0"/>
              </a:rPr>
              <a:t>, K., El Saddik, A., Alotaibi, F.S. and Pham, N.T., 2023. AAD-Net: Advanced end-to-end signal processing system for human emotion detection &amp; recognition using attention-based deep echo state network. </a:t>
            </a:r>
            <a:r>
              <a:rPr lang="en-IN" b="0" i="1" dirty="0">
                <a:solidFill>
                  <a:srgbClr val="222222"/>
                </a:solidFill>
                <a:effectLst/>
                <a:ea typeface="Calibri" panose="020F0502020204030204" pitchFamily="34" charset="0"/>
                <a:cs typeface="Calibri" panose="020F0502020204030204" pitchFamily="34" charset="0"/>
              </a:rPr>
              <a:t>Knowledge-Based Systems</a:t>
            </a:r>
            <a:r>
              <a:rPr lang="en-IN" b="0" i="0" dirty="0">
                <a:solidFill>
                  <a:srgbClr val="222222"/>
                </a:solidFill>
                <a:effectLst/>
                <a:ea typeface="Calibri" panose="020F0502020204030204" pitchFamily="34" charset="0"/>
                <a:cs typeface="Calibri" panose="020F0502020204030204" pitchFamily="34" charset="0"/>
              </a:rPr>
              <a:t>, </a:t>
            </a:r>
            <a:r>
              <a:rPr lang="en-IN" b="0" i="1" dirty="0">
                <a:solidFill>
                  <a:srgbClr val="222222"/>
                </a:solidFill>
                <a:effectLst/>
                <a:ea typeface="Calibri" panose="020F0502020204030204" pitchFamily="34" charset="0"/>
                <a:cs typeface="Calibri" panose="020F0502020204030204" pitchFamily="34" charset="0"/>
              </a:rPr>
              <a:t>270</a:t>
            </a:r>
            <a:r>
              <a:rPr lang="en-IN" b="0" i="0" dirty="0">
                <a:solidFill>
                  <a:srgbClr val="222222"/>
                </a:solidFill>
                <a:effectLst/>
                <a:ea typeface="Calibri" panose="020F0502020204030204" pitchFamily="34" charset="0"/>
                <a:cs typeface="Calibri" panose="020F0502020204030204" pitchFamily="34" charset="0"/>
              </a:rPr>
              <a:t>, p.110525.</a:t>
            </a:r>
          </a:p>
          <a:p>
            <a:endParaRPr lang="en-IN" dirty="0">
              <a:solidFill>
                <a:srgbClr val="222222"/>
              </a:solidFill>
              <a:ea typeface="Calibri" panose="020F0502020204030204" pitchFamily="34" charset="0"/>
              <a:cs typeface="Calibri" panose="020F0502020204030204" pitchFamily="34" charset="0"/>
            </a:endParaRPr>
          </a:p>
          <a:p>
            <a:r>
              <a:rPr lang="en-IN" dirty="0">
                <a:solidFill>
                  <a:srgbClr val="222222"/>
                </a:solidFill>
                <a:ea typeface="Calibri" panose="020F0502020204030204" pitchFamily="34" charset="0"/>
                <a:cs typeface="Calibri" panose="020F0502020204030204" pitchFamily="34" charset="0"/>
              </a:rPr>
              <a:t>12.</a:t>
            </a:r>
            <a:r>
              <a:rPr lang="en-US" b="0" i="0" dirty="0">
                <a:solidFill>
                  <a:srgbClr val="222222"/>
                </a:solidFill>
                <a:effectLst/>
                <a:ea typeface="Calibri" panose="020F0502020204030204" pitchFamily="34" charset="0"/>
                <a:cs typeface="Calibri" panose="020F0502020204030204" pitchFamily="34" charset="0"/>
              </a:rPr>
              <a:t> Mancini, E., </a:t>
            </a:r>
            <a:r>
              <a:rPr lang="en-US" b="0" i="0" dirty="0" err="1">
                <a:solidFill>
                  <a:srgbClr val="222222"/>
                </a:solidFill>
                <a:effectLst/>
                <a:ea typeface="Calibri" panose="020F0502020204030204" pitchFamily="34" charset="0"/>
                <a:cs typeface="Calibri" panose="020F0502020204030204" pitchFamily="34" charset="0"/>
              </a:rPr>
              <a:t>Galassi</a:t>
            </a:r>
            <a:r>
              <a:rPr lang="en-US" b="0" i="0" dirty="0">
                <a:solidFill>
                  <a:srgbClr val="222222"/>
                </a:solidFill>
                <a:effectLst/>
                <a:ea typeface="Calibri" panose="020F0502020204030204" pitchFamily="34" charset="0"/>
                <a:cs typeface="Calibri" panose="020F0502020204030204" pitchFamily="34" charset="0"/>
              </a:rPr>
              <a:t>, A., Ruggeri, F. and </a:t>
            </a:r>
            <a:r>
              <a:rPr lang="en-US" b="0" i="0" dirty="0" err="1">
                <a:solidFill>
                  <a:srgbClr val="222222"/>
                </a:solidFill>
                <a:effectLst/>
                <a:ea typeface="Calibri" panose="020F0502020204030204" pitchFamily="34" charset="0"/>
                <a:cs typeface="Calibri" panose="020F0502020204030204" pitchFamily="34" charset="0"/>
              </a:rPr>
              <a:t>Torroni</a:t>
            </a:r>
            <a:r>
              <a:rPr lang="en-US" b="0" i="0" dirty="0">
                <a:solidFill>
                  <a:srgbClr val="222222"/>
                </a:solidFill>
                <a:effectLst/>
                <a:ea typeface="Calibri" panose="020F0502020204030204" pitchFamily="34" charset="0"/>
                <a:cs typeface="Calibri" panose="020F0502020204030204" pitchFamily="34" charset="0"/>
              </a:rPr>
              <a:t>, P., 2024. Disruptive situation detection on public transport through speech emotion recognition. </a:t>
            </a:r>
            <a:r>
              <a:rPr lang="en-US" b="0" i="1" dirty="0">
                <a:solidFill>
                  <a:srgbClr val="222222"/>
                </a:solidFill>
                <a:effectLst/>
                <a:ea typeface="Calibri" panose="020F0502020204030204" pitchFamily="34" charset="0"/>
                <a:cs typeface="Calibri" panose="020F0502020204030204" pitchFamily="34" charset="0"/>
              </a:rPr>
              <a:t>Intelligent Systems with Applications</a:t>
            </a:r>
            <a:r>
              <a:rPr lang="en-US" b="0" i="0" dirty="0">
                <a:solidFill>
                  <a:srgbClr val="222222"/>
                </a:solidFill>
                <a:effectLst/>
                <a:ea typeface="Calibri" panose="020F0502020204030204" pitchFamily="34" charset="0"/>
                <a:cs typeface="Calibri" panose="020F0502020204030204" pitchFamily="34" charset="0"/>
              </a:rPr>
              <a:t>, </a:t>
            </a:r>
            <a:r>
              <a:rPr lang="en-US" b="0" i="1" dirty="0">
                <a:solidFill>
                  <a:srgbClr val="222222"/>
                </a:solidFill>
                <a:effectLst/>
                <a:ea typeface="Calibri" panose="020F0502020204030204" pitchFamily="34" charset="0"/>
                <a:cs typeface="Calibri" panose="020F0502020204030204" pitchFamily="34" charset="0"/>
              </a:rPr>
              <a:t>21</a:t>
            </a:r>
            <a:r>
              <a:rPr lang="en-US" b="0" i="0" dirty="0">
                <a:solidFill>
                  <a:srgbClr val="222222"/>
                </a:solidFill>
                <a:effectLst/>
                <a:ea typeface="Calibri" panose="020F0502020204030204" pitchFamily="34" charset="0"/>
                <a:cs typeface="Calibri" panose="020F0502020204030204" pitchFamily="34" charset="0"/>
              </a:rPr>
              <a:t>, p.200305.</a:t>
            </a:r>
            <a:endParaRPr lang="en-IN" dirty="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364371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E36CC-20BF-3425-8FE8-8585A26F95E3}"/>
              </a:ext>
            </a:extLst>
          </p:cNvPr>
          <p:cNvSpPr txBox="1"/>
          <p:nvPr/>
        </p:nvSpPr>
        <p:spPr>
          <a:xfrm>
            <a:off x="2003612" y="2474258"/>
            <a:ext cx="6884894" cy="769441"/>
          </a:xfrm>
          <a:prstGeom prst="rect">
            <a:avLst/>
          </a:prstGeom>
          <a:noFill/>
        </p:spPr>
        <p:txBody>
          <a:bodyPr wrap="square" rtlCol="0">
            <a:spAutoFit/>
          </a:bodyPr>
          <a:lstStyle/>
          <a:p>
            <a:r>
              <a:rPr lang="en-IN" sz="4400" dirty="0"/>
              <a:t>         THANK YOU !!</a:t>
            </a:r>
          </a:p>
        </p:txBody>
      </p:sp>
    </p:spTree>
    <p:extLst>
      <p:ext uri="{BB962C8B-B14F-4D97-AF65-F5344CB8AC3E}">
        <p14:creationId xmlns:p14="http://schemas.microsoft.com/office/powerpoint/2010/main" val="15371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87AC-FE1A-B4F5-B60A-B7B4A35120B9}"/>
              </a:ext>
            </a:extLst>
          </p:cNvPr>
          <p:cNvSpPr>
            <a:spLocks noGrp="1"/>
          </p:cNvSpPr>
          <p:nvPr>
            <p:ph type="title"/>
          </p:nvPr>
        </p:nvSpPr>
        <p:spPr/>
        <p:txBody>
          <a:bodyPr/>
          <a:lstStyle/>
          <a:p>
            <a:r>
              <a:rPr lang="en-IN" dirty="0"/>
              <a:t>                  </a:t>
            </a:r>
            <a:r>
              <a:rPr lang="en-IN" dirty="0">
                <a:solidFill>
                  <a:schemeClr val="tx2"/>
                </a:solidFill>
              </a:rPr>
              <a:t>PROBLEM STATEMENT</a:t>
            </a:r>
          </a:p>
        </p:txBody>
      </p:sp>
      <p:sp>
        <p:nvSpPr>
          <p:cNvPr id="3" name="Content Placeholder 2">
            <a:extLst>
              <a:ext uri="{FF2B5EF4-FFF2-40B4-BE49-F238E27FC236}">
                <a16:creationId xmlns:a16="http://schemas.microsoft.com/office/drawing/2014/main" id="{D7EBFC9C-6A4D-F673-DF6F-8E649CA63799}"/>
              </a:ext>
            </a:extLst>
          </p:cNvPr>
          <p:cNvSpPr>
            <a:spLocks noGrp="1"/>
          </p:cNvSpPr>
          <p:nvPr>
            <p:ph idx="1"/>
          </p:nvPr>
        </p:nvSpPr>
        <p:spPr/>
        <p:txBody>
          <a:bodyPr/>
          <a:lstStyle/>
          <a:p>
            <a:pPr marL="0" indent="0">
              <a:buNone/>
            </a:pPr>
            <a:r>
              <a:rPr lang="en-IN" dirty="0"/>
              <a:t>         </a:t>
            </a:r>
          </a:p>
        </p:txBody>
      </p:sp>
      <p:sp>
        <p:nvSpPr>
          <p:cNvPr id="4" name="TextBox 3">
            <a:extLst>
              <a:ext uri="{FF2B5EF4-FFF2-40B4-BE49-F238E27FC236}">
                <a16:creationId xmlns:a16="http://schemas.microsoft.com/office/drawing/2014/main" id="{EF41E8E1-303E-C428-D553-FBF3856E037F}"/>
              </a:ext>
            </a:extLst>
          </p:cNvPr>
          <p:cNvSpPr txBox="1"/>
          <p:nvPr/>
        </p:nvSpPr>
        <p:spPr>
          <a:xfrm>
            <a:off x="1102659" y="2850776"/>
            <a:ext cx="9238129" cy="1077218"/>
          </a:xfrm>
          <a:prstGeom prst="rect">
            <a:avLst/>
          </a:prstGeom>
          <a:noFill/>
        </p:spPr>
        <p:txBody>
          <a:bodyPr wrap="square" rtlCol="0">
            <a:spAutoFit/>
          </a:bodyPr>
          <a:lstStyle/>
          <a:p>
            <a:pPr algn="just"/>
            <a:r>
              <a:rPr lang="en-IN" sz="3200" dirty="0"/>
              <a:t>To detect Emotions from Video Clips using Fusion of video and Audio modalities.</a:t>
            </a:r>
          </a:p>
        </p:txBody>
      </p:sp>
    </p:spTree>
    <p:extLst>
      <p:ext uri="{BB962C8B-B14F-4D97-AF65-F5344CB8AC3E}">
        <p14:creationId xmlns:p14="http://schemas.microsoft.com/office/powerpoint/2010/main" val="3694406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1D2BAD-6FC8-32CA-0184-CB9DF65EBA02}"/>
              </a:ext>
            </a:extLst>
          </p:cNvPr>
          <p:cNvSpPr txBox="1"/>
          <p:nvPr/>
        </p:nvSpPr>
        <p:spPr>
          <a:xfrm>
            <a:off x="1510462" y="0"/>
            <a:ext cx="7987553" cy="646331"/>
          </a:xfrm>
          <a:prstGeom prst="rect">
            <a:avLst/>
          </a:prstGeom>
          <a:noFill/>
        </p:spPr>
        <p:txBody>
          <a:bodyPr wrap="square" rtlCol="0">
            <a:spAutoFit/>
          </a:bodyPr>
          <a:lstStyle/>
          <a:p>
            <a:r>
              <a:rPr lang="en-IN" sz="3600" dirty="0"/>
              <a:t>                  LITERATURE SURVEY</a:t>
            </a:r>
          </a:p>
        </p:txBody>
      </p:sp>
      <p:graphicFrame>
        <p:nvGraphicFramePr>
          <p:cNvPr id="11" name="Table 10">
            <a:extLst>
              <a:ext uri="{FF2B5EF4-FFF2-40B4-BE49-F238E27FC236}">
                <a16:creationId xmlns:a16="http://schemas.microsoft.com/office/drawing/2014/main" id="{21236840-7CC9-7252-F1BF-6FA5EA96A0D9}"/>
              </a:ext>
            </a:extLst>
          </p:cNvPr>
          <p:cNvGraphicFramePr>
            <a:graphicFrameLocks noGrp="1"/>
          </p:cNvGraphicFramePr>
          <p:nvPr>
            <p:extLst>
              <p:ext uri="{D42A27DB-BD31-4B8C-83A1-F6EECF244321}">
                <p14:modId xmlns:p14="http://schemas.microsoft.com/office/powerpoint/2010/main" val="2022037960"/>
              </p:ext>
            </p:extLst>
          </p:nvPr>
        </p:nvGraphicFramePr>
        <p:xfrm>
          <a:off x="874882" y="637320"/>
          <a:ext cx="11223812" cy="5638256"/>
        </p:xfrm>
        <a:graphic>
          <a:graphicData uri="http://schemas.openxmlformats.org/drawingml/2006/table">
            <a:tbl>
              <a:tblPr firstRow="1" bandRow="1">
                <a:tableStyleId>{5940675A-B579-460E-94D1-54222C63F5DA}</a:tableStyleId>
              </a:tblPr>
              <a:tblGrid>
                <a:gridCol w="3012141">
                  <a:extLst>
                    <a:ext uri="{9D8B030D-6E8A-4147-A177-3AD203B41FA5}">
                      <a16:colId xmlns:a16="http://schemas.microsoft.com/office/drawing/2014/main" val="2336324881"/>
                    </a:ext>
                  </a:extLst>
                </a:gridCol>
                <a:gridCol w="2756647">
                  <a:extLst>
                    <a:ext uri="{9D8B030D-6E8A-4147-A177-3AD203B41FA5}">
                      <a16:colId xmlns:a16="http://schemas.microsoft.com/office/drawing/2014/main" val="2174865269"/>
                    </a:ext>
                  </a:extLst>
                </a:gridCol>
                <a:gridCol w="2850777">
                  <a:extLst>
                    <a:ext uri="{9D8B030D-6E8A-4147-A177-3AD203B41FA5}">
                      <a16:colId xmlns:a16="http://schemas.microsoft.com/office/drawing/2014/main" val="3884459615"/>
                    </a:ext>
                  </a:extLst>
                </a:gridCol>
                <a:gridCol w="1156447">
                  <a:extLst>
                    <a:ext uri="{9D8B030D-6E8A-4147-A177-3AD203B41FA5}">
                      <a16:colId xmlns:a16="http://schemas.microsoft.com/office/drawing/2014/main" val="2939525550"/>
                    </a:ext>
                  </a:extLst>
                </a:gridCol>
                <a:gridCol w="1447800">
                  <a:extLst>
                    <a:ext uri="{9D8B030D-6E8A-4147-A177-3AD203B41FA5}">
                      <a16:colId xmlns:a16="http://schemas.microsoft.com/office/drawing/2014/main" val="2540349692"/>
                    </a:ext>
                  </a:extLst>
                </a:gridCol>
              </a:tblGrid>
              <a:tr h="173074">
                <a:tc>
                  <a:txBody>
                    <a:bodyPr/>
                    <a:lstStyle/>
                    <a:p>
                      <a:pPr rtl="0"/>
                      <a:r>
                        <a:rPr lang="en-US" sz="1800" b="0" i="0" u="none" strike="noStrike" kern="1200" dirty="0">
                          <a:solidFill>
                            <a:schemeClr val="tx1"/>
                          </a:solidFill>
                          <a:effectLst/>
                          <a:latin typeface="+mn-lt"/>
                          <a:ea typeface="+mn-ea"/>
                          <a:cs typeface="+mn-cs"/>
                        </a:rPr>
                        <a:t>TITLE OF  THE  ARTICLE</a:t>
                      </a:r>
                      <a:endParaRPr lang="en-US" sz="1800" b="0" dirty="0">
                        <a:effectLst/>
                        <a:latin typeface="+mn-lt"/>
                      </a:endParaRPr>
                    </a:p>
                    <a:p>
                      <a:br>
                        <a:rPr lang="en-US" sz="1800" dirty="0">
                          <a:latin typeface="+mn-lt"/>
                        </a:rPr>
                      </a:br>
                      <a:endParaRPr lang="en-IN" sz="1800" dirty="0">
                        <a:latin typeface="+mn-lt"/>
                      </a:endParaRPr>
                    </a:p>
                  </a:txBody>
                  <a:tcPr/>
                </a:tc>
                <a:tc>
                  <a:txBody>
                    <a:bodyPr/>
                    <a:lstStyle/>
                    <a:p>
                      <a:r>
                        <a:rPr lang="en-IN" sz="1800" dirty="0">
                          <a:latin typeface="+mn-lt"/>
                        </a:rPr>
                        <a:t>AUTHORS</a:t>
                      </a:r>
                    </a:p>
                  </a:txBody>
                  <a:tcPr/>
                </a:tc>
                <a:tc>
                  <a:txBody>
                    <a:bodyPr/>
                    <a:lstStyle/>
                    <a:p>
                      <a:r>
                        <a:rPr lang="en-IN" sz="1800" dirty="0">
                          <a:latin typeface="+mn-lt"/>
                        </a:rPr>
                        <a:t>METHODOLOGY</a:t>
                      </a:r>
                    </a:p>
                  </a:txBody>
                  <a:tcPr/>
                </a:tc>
                <a:tc>
                  <a:txBody>
                    <a:bodyPr/>
                    <a:lstStyle/>
                    <a:p>
                      <a:r>
                        <a:rPr lang="en-IN" sz="1800" dirty="0">
                          <a:latin typeface="+mn-lt"/>
                        </a:rPr>
                        <a:t>YEAR</a:t>
                      </a:r>
                    </a:p>
                  </a:txBody>
                  <a:tcPr/>
                </a:tc>
                <a:tc>
                  <a:txBody>
                    <a:bodyPr/>
                    <a:lstStyle/>
                    <a:p>
                      <a:r>
                        <a:rPr lang="en-IN" sz="1800" dirty="0">
                          <a:latin typeface="+mn-lt"/>
                        </a:rPr>
                        <a:t>ACCURACY</a:t>
                      </a:r>
                    </a:p>
                  </a:txBody>
                  <a:tcPr/>
                </a:tc>
                <a:extLst>
                  <a:ext uri="{0D108BD9-81ED-4DB2-BD59-A6C34878D82A}">
                    <a16:rowId xmlns:a16="http://schemas.microsoft.com/office/drawing/2014/main" val="4091812323"/>
                  </a:ext>
                </a:extLst>
              </a:tr>
              <a:tr h="863207">
                <a:tc>
                  <a:txBody>
                    <a:bodyPr/>
                    <a:lstStyle/>
                    <a:p>
                      <a:pPr algn="l">
                        <a:lnSpc>
                          <a:spcPct val="107000"/>
                        </a:lnSpc>
                        <a:spcAft>
                          <a:spcPts val="800"/>
                        </a:spcAft>
                      </a:pPr>
                      <a:r>
                        <a:rPr lang="en-IN" sz="1800" b="0" kern="1800" dirty="0">
                          <a:solidFill>
                            <a:srgbClr val="030303"/>
                          </a:solidFill>
                          <a:effectLst/>
                          <a:latin typeface="+mn-lt"/>
                          <a:ea typeface="Times New Roman" panose="02020603050405020304" pitchFamily="18" charset="0"/>
                          <a:cs typeface="Calibri" panose="020F0502020204030204" pitchFamily="34" charset="0"/>
                        </a:rPr>
                        <a:t>Learning Affective Features With a Hybrid Deep Model for Audio–Visual Emotion Recognition</a:t>
                      </a:r>
                      <a:endParaRPr lang="en-IN" sz="1800" b="0" kern="100" dirty="0">
                        <a:effectLst/>
                        <a:latin typeface="+mn-lt"/>
                        <a:ea typeface="Calibri" panose="020F0502020204030204" pitchFamily="34" charset="0"/>
                        <a:cs typeface="Times New Roman" panose="02020603050405020304" pitchFamily="18" charset="0"/>
                      </a:endParaRPr>
                    </a:p>
                    <a:p>
                      <a:pPr algn="l">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a:t>
                      </a:r>
                    </a:p>
                  </a:txBody>
                  <a:tcPr marL="68580" marR="68580" marT="0" marB="0"/>
                </a:tc>
                <a:tc>
                  <a:txBody>
                    <a:bodyPr/>
                    <a:lstStyle/>
                    <a:p>
                      <a:pPr algn="l">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Shiqing Zhang1, Shiliang Zhang1, Tiejun Huang1, Wen Gao1, Qi Tian2</a:t>
                      </a:r>
                    </a:p>
                    <a:p>
                      <a:pPr algn="l">
                        <a:lnSpc>
                          <a:spcPct val="107000"/>
                        </a:lnSpc>
                        <a:spcAft>
                          <a:spcPts val="800"/>
                        </a:spcAft>
                      </a:pP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a:t>
                      </a:r>
                      <a:r>
                        <a:rPr lang="en-IN" sz="1800" kern="100" dirty="0">
                          <a:solidFill>
                            <a:srgbClr val="030303"/>
                          </a:solidFill>
                          <a:effectLst/>
                          <a:latin typeface="+mn-lt"/>
                          <a:ea typeface="Calibri" panose="020F0502020204030204" pitchFamily="34" charset="0"/>
                          <a:cs typeface="Times New Roman" panose="02020603050405020304" pitchFamily="18" charset="0"/>
                        </a:rPr>
                        <a:t>CNN, 3D-CNN, and DBN on eNTERFACE’05 dataset</a:t>
                      </a: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r>
                        <a:rPr lang="en-IN" sz="1800" dirty="0">
                          <a:latin typeface="+mn-lt"/>
                        </a:rPr>
                        <a:t> 2018</a:t>
                      </a:r>
                    </a:p>
                  </a:txBody>
                  <a:tcPr/>
                </a:tc>
                <a:tc>
                  <a:txBody>
                    <a:bodyPr/>
                    <a:lstStyle/>
                    <a:p>
                      <a:r>
                        <a:rPr lang="en-IN" sz="1800" dirty="0">
                          <a:latin typeface="+mn-lt"/>
                        </a:rPr>
                        <a:t>78.08%</a:t>
                      </a:r>
                    </a:p>
                  </a:txBody>
                  <a:tcPr/>
                </a:tc>
                <a:extLst>
                  <a:ext uri="{0D108BD9-81ED-4DB2-BD59-A6C34878D82A}">
                    <a16:rowId xmlns:a16="http://schemas.microsoft.com/office/drawing/2014/main" val="2564104608"/>
                  </a:ext>
                </a:extLst>
              </a:tr>
              <a:tr h="1347731">
                <a:tc>
                  <a:txBody>
                    <a:bodyPr/>
                    <a:lstStyle/>
                    <a:p>
                      <a:pPr algn="l"/>
                      <a:r>
                        <a:rPr lang="en-IN" sz="1800" b="0" dirty="0">
                          <a:solidFill>
                            <a:srgbClr val="030303"/>
                          </a:solidFill>
                          <a:effectLst/>
                          <a:latin typeface="+mn-lt"/>
                          <a:ea typeface="Times New Roman" panose="02020603050405020304" pitchFamily="18" charset="0"/>
                        </a:rPr>
                        <a:t>Wavelet Fuzzy Brain Emotional Learning Control System Design for MIMO Uncertain Nonlinear Systems.</a:t>
                      </a:r>
                      <a:endParaRPr lang="en-IN" sz="1800" b="0" dirty="0">
                        <a:effectLst/>
                        <a:latin typeface="+mn-lt"/>
                        <a:ea typeface="Times New Roman" panose="02020603050405020304" pitchFamily="18" charset="0"/>
                      </a:endParaRPr>
                    </a:p>
                  </a:txBody>
                  <a:tcPr marL="114300" marR="114300" marT="0" marB="0"/>
                </a:tc>
                <a:tc>
                  <a:txBody>
                    <a:bodyPr/>
                    <a:lstStyle/>
                    <a:p>
                      <a:pPr algn="l">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Jing Zhao1, </a:t>
                      </a:r>
                      <a:r>
                        <a:rPr lang="en-IN" sz="1800" kern="100" dirty="0" err="1">
                          <a:effectLst/>
                          <a:latin typeface="+mn-lt"/>
                          <a:ea typeface="Calibri" panose="020F0502020204030204" pitchFamily="34" charset="0"/>
                          <a:cs typeface="Times New Roman" panose="02020603050405020304" pitchFamily="18" charset="0"/>
                        </a:rPr>
                        <a:t>Chih</a:t>
                      </a:r>
                      <a:r>
                        <a:rPr lang="en-IN" sz="1800" kern="100" dirty="0">
                          <a:effectLst/>
                          <a:latin typeface="+mn-lt"/>
                          <a:ea typeface="Calibri" panose="020F0502020204030204" pitchFamily="34" charset="0"/>
                          <a:cs typeface="Times New Roman" panose="02020603050405020304" pitchFamily="18" charset="0"/>
                        </a:rPr>
                        <a:t>-Min Lin2, Fei Chao3</a:t>
                      </a:r>
                    </a:p>
                    <a:p>
                      <a:pPr algn="l">
                        <a:lnSpc>
                          <a:spcPct val="107000"/>
                        </a:lnSpc>
                        <a:spcAft>
                          <a:spcPts val="800"/>
                        </a:spcAft>
                      </a:pP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800" kern="100" dirty="0">
                          <a:solidFill>
                            <a:srgbClr val="000000"/>
                          </a:solidFill>
                          <a:effectLst/>
                          <a:latin typeface="+mn-lt"/>
                          <a:ea typeface="Calibri" panose="020F0502020204030204" pitchFamily="34" charset="0"/>
                          <a:cs typeface="Times New Roman" panose="02020603050405020304" pitchFamily="18" charset="0"/>
                        </a:rPr>
                        <a:t>wavelet fuzzy brain emotional learning controller (WFBELC) model, fuzzy theory, and brain emotional neural network</a:t>
                      </a: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r>
                        <a:rPr lang="en-IN" sz="1800" dirty="0">
                          <a:latin typeface="+mn-lt"/>
                        </a:rPr>
                        <a:t>2019</a:t>
                      </a:r>
                    </a:p>
                  </a:txBody>
                  <a:tcPr/>
                </a:tc>
                <a:tc>
                  <a:txBody>
                    <a:bodyPr/>
                    <a:lstStyle/>
                    <a:p>
                      <a:r>
                        <a:rPr lang="en-IN" sz="1800" dirty="0">
                          <a:latin typeface="+mn-lt"/>
                        </a:rPr>
                        <a:t>Solved using Mathematical equations</a:t>
                      </a:r>
                    </a:p>
                  </a:txBody>
                  <a:tcPr/>
                </a:tc>
                <a:extLst>
                  <a:ext uri="{0D108BD9-81ED-4DB2-BD59-A6C34878D82A}">
                    <a16:rowId xmlns:a16="http://schemas.microsoft.com/office/drawing/2014/main" val="3469667591"/>
                  </a:ext>
                </a:extLst>
              </a:tr>
              <a:tr h="1435445">
                <a:tc>
                  <a:txBody>
                    <a:bodyPr/>
                    <a:lstStyle/>
                    <a:p>
                      <a:pPr algn="l">
                        <a:lnSpc>
                          <a:spcPct val="107000"/>
                        </a:lnSpc>
                        <a:spcAft>
                          <a:spcPts val="800"/>
                        </a:spcAft>
                      </a:pPr>
                      <a:r>
                        <a:rPr lang="en-IN" sz="1800" b="0" kern="100" dirty="0">
                          <a:effectLst/>
                          <a:latin typeface="+mn-lt"/>
                          <a:ea typeface="Calibri" panose="020F0502020204030204" pitchFamily="34" charset="0"/>
                          <a:cs typeface="Times New Roman" panose="02020603050405020304" pitchFamily="18" charset="0"/>
                        </a:rPr>
                        <a:t>Audio–visual affective expression recognition through multi stream fused HMM</a:t>
                      </a:r>
                    </a:p>
                  </a:txBody>
                  <a:tcPr marL="68580" marR="68580" marT="0" marB="0"/>
                </a:tc>
                <a:tc>
                  <a:txBody>
                    <a:bodyPr/>
                    <a:lstStyle/>
                    <a:p>
                      <a:pPr algn="l">
                        <a:lnSpc>
                          <a:spcPct val="107000"/>
                        </a:lnSpc>
                        <a:spcAft>
                          <a:spcPts val="800"/>
                        </a:spcAft>
                      </a:pPr>
                      <a:r>
                        <a:rPr lang="en-IN" sz="1800" b="0" kern="100" dirty="0">
                          <a:effectLst/>
                          <a:latin typeface="+mn-lt"/>
                          <a:ea typeface="Calibri" panose="020F0502020204030204" pitchFamily="34" charset="0"/>
                          <a:cs typeface="Times New Roman" panose="02020603050405020304" pitchFamily="18" charset="0"/>
                        </a:rPr>
                        <a:t>Z Zeng, J Tu, BM Pianfetti, TS Huang</a:t>
                      </a:r>
                    </a:p>
                    <a:p>
                      <a:pPr algn="l">
                        <a:lnSpc>
                          <a:spcPct val="107000"/>
                        </a:lnSpc>
                        <a:spcAft>
                          <a:spcPts val="800"/>
                        </a:spcAft>
                      </a:pPr>
                      <a:endParaRPr lang="en-IN" sz="1800" b="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800" b="0" kern="100">
                          <a:effectLst/>
                          <a:latin typeface="+mn-lt"/>
                          <a:ea typeface="Calibri" panose="020F0502020204030204" pitchFamily="34" charset="0"/>
                          <a:cs typeface="Times New Roman" panose="02020603050405020304" pitchFamily="18" charset="0"/>
                        </a:rPr>
                        <a:t> </a:t>
                      </a:r>
                    </a:p>
                    <a:p>
                      <a:pPr algn="l">
                        <a:lnSpc>
                          <a:spcPct val="107000"/>
                        </a:lnSpc>
                        <a:spcAft>
                          <a:spcPts val="800"/>
                        </a:spcAft>
                      </a:pPr>
                      <a:r>
                        <a:rPr lang="en-IN" sz="1800" b="0" kern="100">
                          <a:effectLst/>
                          <a:latin typeface="+mn-lt"/>
                          <a:ea typeface="Calibri" panose="020F0502020204030204" pitchFamily="34" charset="0"/>
                          <a:cs typeface="Times New Roman" panose="02020603050405020304" pitchFamily="18" charset="0"/>
                        </a:rPr>
                        <a:t>Multistream fused Hidded Markov Model (MFHMM)</a:t>
                      </a:r>
                    </a:p>
                  </a:txBody>
                  <a:tcPr marL="68580" marR="68580" marT="0" marB="0"/>
                </a:tc>
                <a:tc>
                  <a:txBody>
                    <a:bodyPr/>
                    <a:lstStyle/>
                    <a:p>
                      <a:pPr algn="l">
                        <a:lnSpc>
                          <a:spcPct val="107000"/>
                        </a:lnSpc>
                        <a:spcAft>
                          <a:spcPts val="800"/>
                        </a:spcAft>
                      </a:pPr>
                      <a:r>
                        <a:rPr lang="en-IN" sz="1800" b="0" kern="100">
                          <a:effectLst/>
                          <a:latin typeface="+mn-lt"/>
                          <a:ea typeface="Calibri" panose="020F0502020204030204" pitchFamily="34" charset="0"/>
                          <a:cs typeface="Times New Roman" panose="02020603050405020304" pitchFamily="18" charset="0"/>
                        </a:rPr>
                        <a:t> </a:t>
                      </a:r>
                    </a:p>
                    <a:p>
                      <a:pPr algn="l">
                        <a:lnSpc>
                          <a:spcPct val="107000"/>
                        </a:lnSpc>
                        <a:spcAft>
                          <a:spcPts val="800"/>
                        </a:spcAft>
                      </a:pPr>
                      <a:r>
                        <a:rPr lang="en-IN" sz="1800" b="0" kern="100">
                          <a:effectLst/>
                          <a:latin typeface="+mn-lt"/>
                          <a:ea typeface="Calibri" panose="020F0502020204030204" pitchFamily="34" charset="0"/>
                          <a:cs typeface="Times New Roman" panose="02020603050405020304" pitchFamily="18" charset="0"/>
                        </a:rPr>
                        <a:t> </a:t>
                      </a:r>
                    </a:p>
                    <a:p>
                      <a:pPr algn="l">
                        <a:lnSpc>
                          <a:spcPct val="107000"/>
                        </a:lnSpc>
                        <a:spcAft>
                          <a:spcPts val="800"/>
                        </a:spcAft>
                      </a:pPr>
                      <a:r>
                        <a:rPr lang="en-IN" sz="1800" b="0" kern="100">
                          <a:effectLst/>
                          <a:latin typeface="+mn-lt"/>
                          <a:ea typeface="Calibri" panose="020F0502020204030204" pitchFamily="34" charset="0"/>
                          <a:cs typeface="Times New Roman" panose="02020603050405020304" pitchFamily="18" charset="0"/>
                        </a:rPr>
                        <a:t>    2008</a:t>
                      </a:r>
                    </a:p>
                  </a:txBody>
                  <a:tcPr marL="68580" marR="68580" marT="0" marB="0"/>
                </a:tc>
                <a:tc>
                  <a:txBody>
                    <a:bodyPr/>
                    <a:lstStyle/>
                    <a:p>
                      <a:pPr algn="l">
                        <a:lnSpc>
                          <a:spcPct val="107000"/>
                        </a:lnSpc>
                        <a:spcAft>
                          <a:spcPts val="800"/>
                        </a:spcAft>
                      </a:pPr>
                      <a:r>
                        <a:rPr lang="en-IN" sz="1800" b="0" kern="100" dirty="0">
                          <a:effectLst/>
                          <a:latin typeface="+mn-lt"/>
                          <a:ea typeface="Calibri" panose="020F0502020204030204" pitchFamily="34" charset="0"/>
                          <a:cs typeface="Times New Roman" panose="02020603050405020304" pitchFamily="18" charset="0"/>
                        </a:rPr>
                        <a:t> 80.61%</a:t>
                      </a:r>
                    </a:p>
                  </a:txBody>
                  <a:tcPr marL="68580" marR="68580" marT="0" marB="0"/>
                </a:tc>
                <a:extLst>
                  <a:ext uri="{0D108BD9-81ED-4DB2-BD59-A6C34878D82A}">
                    <a16:rowId xmlns:a16="http://schemas.microsoft.com/office/drawing/2014/main" val="3823158003"/>
                  </a:ext>
                </a:extLst>
              </a:tr>
            </a:tbl>
          </a:graphicData>
        </a:graphic>
      </p:graphicFrame>
      <p:graphicFrame>
        <p:nvGraphicFramePr>
          <p:cNvPr id="2" name="Table 1">
            <a:extLst>
              <a:ext uri="{FF2B5EF4-FFF2-40B4-BE49-F238E27FC236}">
                <a16:creationId xmlns:a16="http://schemas.microsoft.com/office/drawing/2014/main" id="{A9BE6557-083B-4129-56C9-F206C5A367A0}"/>
              </a:ext>
            </a:extLst>
          </p:cNvPr>
          <p:cNvGraphicFramePr>
            <a:graphicFrameLocks noGrp="1"/>
          </p:cNvGraphicFramePr>
          <p:nvPr>
            <p:extLst>
              <p:ext uri="{D42A27DB-BD31-4B8C-83A1-F6EECF244321}">
                <p14:modId xmlns:p14="http://schemas.microsoft.com/office/powerpoint/2010/main" val="2398540313"/>
              </p:ext>
            </p:extLst>
          </p:nvPr>
        </p:nvGraphicFramePr>
        <p:xfrm>
          <a:off x="339196" y="646331"/>
          <a:ext cx="551329" cy="5629243"/>
        </p:xfrm>
        <a:graphic>
          <a:graphicData uri="http://schemas.openxmlformats.org/drawingml/2006/table">
            <a:tbl>
              <a:tblPr/>
              <a:tblGrid>
                <a:gridCol w="551329">
                  <a:extLst>
                    <a:ext uri="{9D8B030D-6E8A-4147-A177-3AD203B41FA5}">
                      <a16:colId xmlns:a16="http://schemas.microsoft.com/office/drawing/2014/main" val="4272424606"/>
                    </a:ext>
                  </a:extLst>
                </a:gridCol>
              </a:tblGrid>
              <a:tr h="5629243">
                <a:tc>
                  <a:txBody>
                    <a:bodyPr/>
                    <a:lstStyle/>
                    <a:p>
                      <a:r>
                        <a:rPr lang="en-IN" sz="1800" b="1" dirty="0"/>
                        <a:t>S.NO</a:t>
                      </a:r>
                    </a:p>
                    <a:p>
                      <a:endParaRPr lang="en-IN" sz="1200" b="1" dirty="0"/>
                    </a:p>
                    <a:p>
                      <a:endParaRPr lang="en-IN" sz="1200" b="1" dirty="0"/>
                    </a:p>
                    <a:p>
                      <a:r>
                        <a:rPr lang="en-IN" sz="1800" b="0" dirty="0"/>
                        <a:t>1</a:t>
                      </a:r>
                    </a:p>
                    <a:p>
                      <a:endParaRPr lang="en-IN" sz="1800" b="1" dirty="0"/>
                    </a:p>
                    <a:p>
                      <a:endParaRPr lang="en-IN" sz="1800" b="1" dirty="0"/>
                    </a:p>
                    <a:p>
                      <a:endParaRPr lang="en-IN" sz="1800" b="1" dirty="0"/>
                    </a:p>
                    <a:p>
                      <a:endParaRPr lang="en-IN" sz="1800" b="1" dirty="0"/>
                    </a:p>
                    <a:p>
                      <a:endParaRPr lang="en-IN" sz="1800" b="1" dirty="0"/>
                    </a:p>
                    <a:p>
                      <a:r>
                        <a:rPr lang="en-IN" sz="1800" b="0" dirty="0"/>
                        <a:t>2</a:t>
                      </a:r>
                    </a:p>
                    <a:p>
                      <a:endParaRPr lang="en-IN" sz="1800" b="1" dirty="0"/>
                    </a:p>
                    <a:p>
                      <a:endParaRPr lang="en-IN" sz="1800" b="1" dirty="0"/>
                    </a:p>
                    <a:p>
                      <a:endParaRPr lang="en-IN" sz="1800" b="1" dirty="0"/>
                    </a:p>
                    <a:p>
                      <a:endParaRPr lang="en-IN" sz="1800" b="1" dirty="0"/>
                    </a:p>
                    <a:p>
                      <a:endParaRPr lang="en-IN" sz="1800" b="1" dirty="0"/>
                    </a:p>
                    <a:p>
                      <a:r>
                        <a:rPr lang="en-IN" sz="1800" b="0"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426805931"/>
                  </a:ext>
                </a:extLst>
              </a:tr>
            </a:tbl>
          </a:graphicData>
        </a:graphic>
      </p:graphicFrame>
      <p:cxnSp>
        <p:nvCxnSpPr>
          <p:cNvPr id="4" name="Straight Connector 3">
            <a:extLst>
              <a:ext uri="{FF2B5EF4-FFF2-40B4-BE49-F238E27FC236}">
                <a16:creationId xmlns:a16="http://schemas.microsoft.com/office/drawing/2014/main" id="{49E7C694-5410-6D78-9722-09C0BFB69A3E}"/>
              </a:ext>
            </a:extLst>
          </p:cNvPr>
          <p:cNvCxnSpPr>
            <a:cxnSpLocks/>
          </p:cNvCxnSpPr>
          <p:nvPr/>
        </p:nvCxnSpPr>
        <p:spPr>
          <a:xfrm>
            <a:off x="309282" y="1534886"/>
            <a:ext cx="658906"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56CA8A3-8EAF-018F-AC40-661C9DC63F26}"/>
              </a:ext>
            </a:extLst>
          </p:cNvPr>
          <p:cNvCxnSpPr>
            <a:cxnSpLocks/>
          </p:cNvCxnSpPr>
          <p:nvPr/>
        </p:nvCxnSpPr>
        <p:spPr>
          <a:xfrm flipH="1">
            <a:off x="339196" y="3094744"/>
            <a:ext cx="55132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BFA4CB1-A21C-E33D-28D0-FC0590F81D02}"/>
              </a:ext>
            </a:extLst>
          </p:cNvPr>
          <p:cNvCxnSpPr/>
          <p:nvPr/>
        </p:nvCxnSpPr>
        <p:spPr>
          <a:xfrm flipH="1">
            <a:off x="339196" y="4833531"/>
            <a:ext cx="55132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2605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E530776-B169-BFC6-2AF4-A4CF12F1C920}"/>
              </a:ext>
            </a:extLst>
          </p:cNvPr>
          <p:cNvGraphicFramePr>
            <a:graphicFrameLocks noGrp="1"/>
          </p:cNvGraphicFramePr>
          <p:nvPr>
            <p:extLst>
              <p:ext uri="{D42A27DB-BD31-4B8C-83A1-F6EECF244321}">
                <p14:modId xmlns:p14="http://schemas.microsoft.com/office/powerpoint/2010/main" val="2690474744"/>
              </p:ext>
            </p:extLst>
          </p:nvPr>
        </p:nvGraphicFramePr>
        <p:xfrm>
          <a:off x="653144" y="1"/>
          <a:ext cx="11520928" cy="6804925"/>
        </p:xfrm>
        <a:graphic>
          <a:graphicData uri="http://schemas.openxmlformats.org/drawingml/2006/table">
            <a:tbl>
              <a:tblPr firstRow="1" bandRow="1">
                <a:tableStyleId>{5940675A-B579-460E-94D1-54222C63F5DA}</a:tableStyleId>
              </a:tblPr>
              <a:tblGrid>
                <a:gridCol w="3083000">
                  <a:extLst>
                    <a:ext uri="{9D8B030D-6E8A-4147-A177-3AD203B41FA5}">
                      <a16:colId xmlns:a16="http://schemas.microsoft.com/office/drawing/2014/main" val="2369358414"/>
                    </a:ext>
                  </a:extLst>
                </a:gridCol>
                <a:gridCol w="2903274">
                  <a:extLst>
                    <a:ext uri="{9D8B030D-6E8A-4147-A177-3AD203B41FA5}">
                      <a16:colId xmlns:a16="http://schemas.microsoft.com/office/drawing/2014/main" val="1843405447"/>
                    </a:ext>
                  </a:extLst>
                </a:gridCol>
                <a:gridCol w="3331852">
                  <a:extLst>
                    <a:ext uri="{9D8B030D-6E8A-4147-A177-3AD203B41FA5}">
                      <a16:colId xmlns:a16="http://schemas.microsoft.com/office/drawing/2014/main" val="1546202739"/>
                    </a:ext>
                  </a:extLst>
                </a:gridCol>
                <a:gridCol w="1009233">
                  <a:extLst>
                    <a:ext uri="{9D8B030D-6E8A-4147-A177-3AD203B41FA5}">
                      <a16:colId xmlns:a16="http://schemas.microsoft.com/office/drawing/2014/main" val="606641214"/>
                    </a:ext>
                  </a:extLst>
                </a:gridCol>
                <a:gridCol w="1193569">
                  <a:extLst>
                    <a:ext uri="{9D8B030D-6E8A-4147-A177-3AD203B41FA5}">
                      <a16:colId xmlns:a16="http://schemas.microsoft.com/office/drawing/2014/main" val="1877238706"/>
                    </a:ext>
                  </a:extLst>
                </a:gridCol>
              </a:tblGrid>
              <a:tr h="1040494">
                <a:tc>
                  <a:txBody>
                    <a:bodyPr/>
                    <a:lstStyle/>
                    <a:p>
                      <a:pPr algn="just">
                        <a:lnSpc>
                          <a:spcPct val="100000"/>
                        </a:lnSpc>
                      </a:pPr>
                      <a:r>
                        <a:rPr lang="en-IN" sz="1800" b="0" kern="100" dirty="0">
                          <a:solidFill>
                            <a:srgbClr val="333333"/>
                          </a:solidFill>
                          <a:effectLst/>
                          <a:latin typeface="+mn-lt"/>
                          <a:ea typeface="Times New Roman" panose="02020603050405020304" pitchFamily="18" charset="0"/>
                          <a:cs typeface="Times New Roman" panose="02020603050405020304" pitchFamily="18" charset="0"/>
                        </a:rPr>
                        <a:t>Learning Spatiotemporal Features with 3D Convolutional Networks</a:t>
                      </a:r>
                      <a:endParaRPr lang="en-IN" sz="1800" b="0" kern="100" dirty="0">
                        <a:effectLst/>
                        <a:latin typeface="+mn-lt"/>
                        <a:ea typeface="Times New Roman" panose="02020603050405020304" pitchFamily="18" charset="0"/>
                        <a:cs typeface="Times New Roman" panose="02020603050405020304" pitchFamily="18" charset="0"/>
                      </a:endParaRPr>
                    </a:p>
                    <a:p>
                      <a:pPr algn="just">
                        <a:lnSpc>
                          <a:spcPct val="107000"/>
                        </a:lnSpc>
                        <a:spcAft>
                          <a:spcPts val="800"/>
                        </a:spcAft>
                      </a:pPr>
                      <a:r>
                        <a:rPr lang="en-IN" sz="1800" kern="100" dirty="0">
                          <a:effectLst/>
                          <a:latin typeface="+mn-lt"/>
                          <a:ea typeface="Calibri" panose="020F0502020204030204" pitchFamily="34" charset="0"/>
                          <a:cs typeface="Calibri" panose="020F0502020204030204" pitchFamily="34" charset="0"/>
                        </a:rPr>
                        <a:t> </a:t>
                      </a: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Du Tran Lubomir Bourdev; Rob Fergus; Lorenzo Torresani; Manohar Paluri</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3D Convolutional Neural Network on UCF101 dataset</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a:t>
                      </a:r>
                    </a:p>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2015</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a:t>
                      </a:r>
                    </a:p>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52.8%</a:t>
                      </a:r>
                    </a:p>
                  </a:txBody>
                  <a:tcPr marL="68580" marR="68580" marT="0" marB="0"/>
                </a:tc>
                <a:extLst>
                  <a:ext uri="{0D108BD9-81ED-4DB2-BD59-A6C34878D82A}">
                    <a16:rowId xmlns:a16="http://schemas.microsoft.com/office/drawing/2014/main" val="1265433161"/>
                  </a:ext>
                </a:extLst>
              </a:tr>
              <a:tr h="1236102">
                <a:tc>
                  <a:txBody>
                    <a:bodyPr/>
                    <a:lstStyle/>
                    <a:p>
                      <a:pPr algn="just">
                        <a:lnSpc>
                          <a:spcPct val="100000"/>
                        </a:lnSpc>
                      </a:pPr>
                      <a:r>
                        <a:rPr lang="en-IN" sz="1800" b="0" kern="100" dirty="0">
                          <a:solidFill>
                            <a:srgbClr val="333333"/>
                          </a:solidFill>
                          <a:effectLst/>
                          <a:latin typeface="+mn-lt"/>
                          <a:ea typeface="Times New Roman" panose="02020603050405020304" pitchFamily="18" charset="0"/>
                          <a:cs typeface="Times New Roman" panose="02020603050405020304" pitchFamily="18" charset="0"/>
                        </a:rPr>
                        <a:t>Speech Emotion Recognition using Convolutional and Recurrent Neural Networks</a:t>
                      </a:r>
                      <a:endParaRPr lang="en-IN" sz="1800" b="0" kern="100" dirty="0">
                        <a:effectLst/>
                        <a:latin typeface="+mn-lt"/>
                        <a:ea typeface="Times New Roman" panose="02020603050405020304" pitchFamily="18" charset="0"/>
                        <a:cs typeface="Times New Roman" panose="02020603050405020304" pitchFamily="18" charset="0"/>
                      </a:endParaRPr>
                    </a:p>
                    <a:p>
                      <a:pPr algn="just">
                        <a:lnSpc>
                          <a:spcPct val="107000"/>
                        </a:lnSpc>
                        <a:spcAft>
                          <a:spcPts val="800"/>
                        </a:spcAft>
                      </a:pPr>
                      <a:r>
                        <a:rPr lang="en-IN" sz="1800" kern="100" dirty="0">
                          <a:effectLst/>
                          <a:latin typeface="+mn-lt"/>
                          <a:ea typeface="Calibri" panose="020F0502020204030204" pitchFamily="34" charset="0"/>
                          <a:cs typeface="Calibri" panose="020F0502020204030204" pitchFamily="34" charset="0"/>
                        </a:rPr>
                        <a:t> </a:t>
                      </a: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800" kern="100">
                          <a:solidFill>
                            <a:srgbClr val="000000"/>
                          </a:solidFill>
                          <a:effectLst/>
                          <a:latin typeface="+mn-lt"/>
                          <a:ea typeface="Calibri" panose="020F0502020204030204" pitchFamily="34" charset="0"/>
                          <a:cs typeface="Calibri" panose="020F0502020204030204" pitchFamily="34" charset="0"/>
                        </a:rPr>
                        <a:t>Wootaek Lim, Dae-young Jang, Taejin Lee</a:t>
                      </a:r>
                      <a:endParaRPr lang="en-IN" sz="180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Concatenated CNN and RNN</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a:t>
                      </a:r>
                    </a:p>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2016</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86.65%</a:t>
                      </a:r>
                    </a:p>
                  </a:txBody>
                  <a:tcPr marL="68580" marR="68580" marT="0" marB="0"/>
                </a:tc>
                <a:extLst>
                  <a:ext uri="{0D108BD9-81ED-4DB2-BD59-A6C34878D82A}">
                    <a16:rowId xmlns:a16="http://schemas.microsoft.com/office/drawing/2014/main" val="2989139232"/>
                  </a:ext>
                </a:extLst>
              </a:tr>
              <a:tr h="1373612">
                <a:tc>
                  <a:txBody>
                    <a:bodyPr/>
                    <a:lstStyle/>
                    <a:p>
                      <a:pPr algn="just">
                        <a:spcAft>
                          <a:spcPts val="1200"/>
                        </a:spcAft>
                      </a:pPr>
                      <a:r>
                        <a:rPr lang="en-IN" sz="1800" b="0" kern="100" dirty="0">
                          <a:solidFill>
                            <a:srgbClr val="000000"/>
                          </a:solidFill>
                          <a:effectLst/>
                          <a:latin typeface="+mn-lt"/>
                          <a:ea typeface="Times New Roman" panose="02020603050405020304" pitchFamily="18" charset="0"/>
                          <a:cs typeface="Times New Roman" panose="02020603050405020304" pitchFamily="18" charset="0"/>
                        </a:rPr>
                        <a:t>Deep Learning Based Audio-Visual Emotion Recognition in a Smart Learning Environment</a:t>
                      </a:r>
                      <a:endParaRPr lang="en-IN" sz="1800" b="1" kern="100" dirty="0">
                        <a:effectLst/>
                        <a:latin typeface="+mn-lt"/>
                        <a:ea typeface="Times New Roman" panose="02020603050405020304" pitchFamily="18" charset="0"/>
                        <a:cs typeface="Times New Roman" panose="02020603050405020304" pitchFamily="18" charset="0"/>
                      </a:endParaRPr>
                    </a:p>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Natalja Ivleva, Avar Pentel, Olga Dunajeva &amp; Valeria Juštšenko </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Convolution Neural Network</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2023</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81.05%</a:t>
                      </a:r>
                    </a:p>
                  </a:txBody>
                  <a:tcPr marL="68580" marR="68580" marT="0" marB="0"/>
                </a:tc>
                <a:extLst>
                  <a:ext uri="{0D108BD9-81ED-4DB2-BD59-A6C34878D82A}">
                    <a16:rowId xmlns:a16="http://schemas.microsoft.com/office/drawing/2014/main" val="3290014443"/>
                  </a:ext>
                </a:extLst>
              </a:tr>
              <a:tr h="1040494">
                <a:tc>
                  <a:txBody>
                    <a:bodyPr/>
                    <a:lstStyle/>
                    <a:p>
                      <a:pPr algn="just">
                        <a:lnSpc>
                          <a:spcPct val="107000"/>
                        </a:lnSpc>
                        <a:spcAft>
                          <a:spcPts val="800"/>
                        </a:spcAft>
                      </a:pPr>
                      <a:r>
                        <a:rPr lang="en-IN" sz="1800" kern="1800" dirty="0">
                          <a:effectLst/>
                          <a:latin typeface="+mn-lt"/>
                          <a:ea typeface="Times New Roman" panose="02020603050405020304" pitchFamily="18" charset="0"/>
                          <a:cs typeface="Times New Roman" panose="02020603050405020304" pitchFamily="18" charset="0"/>
                        </a:rPr>
                        <a:t>Human Emotion Recognition by Optimally Fusing Facial Expression and Speech Feature</a:t>
                      </a: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Xusheng Wang</a:t>
                      </a:r>
                      <a:r>
                        <a:rPr lang="en-IN" sz="1800" kern="100" dirty="0">
                          <a:solidFill>
                            <a:srgbClr val="1F1F1F"/>
                          </a:solidFill>
                          <a:effectLst/>
                          <a:latin typeface="+mn-lt"/>
                          <a:ea typeface="Calibri" panose="020F0502020204030204" pitchFamily="34" charset="0"/>
                          <a:cs typeface="Times New Roman" panose="02020603050405020304" pitchFamily="18" charset="0"/>
                        </a:rPr>
                        <a:t>, </a:t>
                      </a:r>
                      <a:r>
                        <a:rPr lang="en-IN" sz="1800" kern="100" dirty="0">
                          <a:effectLst/>
                          <a:latin typeface="+mn-lt"/>
                          <a:ea typeface="Calibri" panose="020F0502020204030204" pitchFamily="34" charset="0"/>
                          <a:cs typeface="Times New Roman" panose="02020603050405020304" pitchFamily="18" charset="0"/>
                        </a:rPr>
                        <a:t>Xing Chen</a:t>
                      </a:r>
                      <a:r>
                        <a:rPr lang="en-IN" sz="1800" kern="100" dirty="0">
                          <a:solidFill>
                            <a:srgbClr val="1F1F1F"/>
                          </a:solidFill>
                          <a:effectLst/>
                          <a:latin typeface="+mn-lt"/>
                          <a:ea typeface="Calibri" panose="020F0502020204030204" pitchFamily="34" charset="0"/>
                          <a:cs typeface="Times New Roman" panose="02020603050405020304" pitchFamily="18" charset="0"/>
                        </a:rPr>
                        <a:t>, </a:t>
                      </a:r>
                      <a:r>
                        <a:rPr lang="en-IN" sz="1800" kern="100" dirty="0">
                          <a:effectLst/>
                          <a:latin typeface="+mn-lt"/>
                          <a:ea typeface="Calibri" panose="020F0502020204030204" pitchFamily="34" charset="0"/>
                          <a:cs typeface="Times New Roman" panose="02020603050405020304" pitchFamily="18" charset="0"/>
                        </a:rPr>
                        <a:t>Congjun Cao</a:t>
                      </a:r>
                    </a:p>
                  </a:txBody>
                  <a:tcPr marL="68580" marR="68580" marT="0" marB="0"/>
                </a:tc>
                <a:tc>
                  <a:txBody>
                    <a:bodyPr/>
                    <a:lstStyle/>
                    <a:p>
                      <a:pPr algn="just">
                        <a:lnSpc>
                          <a:spcPct val="107000"/>
                        </a:lnSpc>
                        <a:spcAft>
                          <a:spcPts val="800"/>
                        </a:spcAft>
                      </a:pPr>
                      <a:r>
                        <a:rPr lang="en-IN" sz="1800" kern="100">
                          <a:effectLst/>
                          <a:latin typeface="+mn-lt"/>
                          <a:ea typeface="Calibri" panose="020F0502020204030204" pitchFamily="34" charset="0"/>
                          <a:cs typeface="Times New Roman" panose="02020603050405020304" pitchFamily="18" charset="0"/>
                        </a:rPr>
                        <a:t>  LSTM-CNN for speech emotion recognition, CNN-RNN for facial emotion recognition</a:t>
                      </a:r>
                    </a:p>
                  </a:txBody>
                  <a:tcPr marL="68580" marR="68580" marT="0" marB="0"/>
                </a:tc>
                <a:tc>
                  <a:txBody>
                    <a:bodyPr/>
                    <a:lstStyle/>
                    <a:p>
                      <a:pPr algn="just">
                        <a:lnSpc>
                          <a:spcPct val="107000"/>
                        </a:lnSpc>
                        <a:spcAft>
                          <a:spcPts val="800"/>
                        </a:spcAft>
                      </a:pPr>
                      <a:r>
                        <a:rPr lang="en-IN" sz="1800" kern="100">
                          <a:effectLst/>
                          <a:latin typeface="+mn-lt"/>
                          <a:ea typeface="Calibri" panose="020F0502020204030204" pitchFamily="34" charset="0"/>
                          <a:cs typeface="Times New Roman" panose="02020603050405020304" pitchFamily="18" charset="0"/>
                        </a:rPr>
                        <a:t>2020</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around 95%</a:t>
                      </a:r>
                    </a:p>
                  </a:txBody>
                  <a:tcPr marL="68580" marR="68580" marT="0" marB="0"/>
                </a:tc>
                <a:extLst>
                  <a:ext uri="{0D108BD9-81ED-4DB2-BD59-A6C34878D82A}">
                    <a16:rowId xmlns:a16="http://schemas.microsoft.com/office/drawing/2014/main" val="3264177023"/>
                  </a:ext>
                </a:extLst>
              </a:tr>
              <a:tr h="1570137">
                <a:tc>
                  <a:txBody>
                    <a:bodyPr/>
                    <a:lstStyle/>
                    <a:p>
                      <a:pPr algn="just">
                        <a:lnSpc>
                          <a:spcPts val="2250"/>
                        </a:lnSpc>
                      </a:pPr>
                      <a:r>
                        <a:rPr lang="en-IN" sz="1800" b="0" kern="100" dirty="0">
                          <a:solidFill>
                            <a:srgbClr val="000000"/>
                          </a:solidFill>
                          <a:effectLst/>
                          <a:latin typeface="+mn-lt"/>
                          <a:ea typeface="Times New Roman" panose="02020603050405020304" pitchFamily="18" charset="0"/>
                          <a:cs typeface="Times New Roman" panose="02020603050405020304" pitchFamily="18" charset="0"/>
                        </a:rPr>
                        <a:t>Human Emotion Recognition System Using Deep Learning Algorithms</a:t>
                      </a:r>
                      <a:endParaRPr lang="en-IN" sz="1800" b="0" kern="100" dirty="0">
                        <a:effectLst/>
                        <a:latin typeface="+mn-lt"/>
                        <a:ea typeface="Times New Roman" panose="02020603050405020304" pitchFamily="18" charset="0"/>
                        <a:cs typeface="Times New Roman" panose="02020603050405020304" pitchFamily="18" charset="0"/>
                      </a:endParaRPr>
                    </a:p>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Calibri" panose="020F0502020204030204" pitchFamily="34" charset="0"/>
                        </a:rPr>
                        <a:t> K Yuvchenko, V Yesilevskyi</a:t>
                      </a: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0000"/>
                        </a:lnSpc>
                        <a:spcAft>
                          <a:spcPts val="800"/>
                        </a:spcAft>
                      </a:pPr>
                      <a:r>
                        <a:rPr lang="en-IN" sz="1800" kern="100" dirty="0">
                          <a:solidFill>
                            <a:schemeClr val="tx1"/>
                          </a:solidFill>
                          <a:effectLst/>
                          <a:latin typeface="+mn-lt"/>
                          <a:ea typeface="Calibri" panose="020F0502020204030204" pitchFamily="34" charset="0"/>
                          <a:cs typeface="Times New Roman" panose="02020603050405020304" pitchFamily="18" charset="0"/>
                        </a:rPr>
                        <a:t>Image Classification method based on a densely connected convolutional neural network</a:t>
                      </a: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2022</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studied the working of Algorithms</a:t>
                      </a:r>
                    </a:p>
                  </a:txBody>
                  <a:tcPr marL="68580" marR="68580" marT="0" marB="0"/>
                </a:tc>
                <a:extLst>
                  <a:ext uri="{0D108BD9-81ED-4DB2-BD59-A6C34878D82A}">
                    <a16:rowId xmlns:a16="http://schemas.microsoft.com/office/drawing/2014/main" val="853390903"/>
                  </a:ext>
                </a:extLst>
              </a:tr>
            </a:tbl>
          </a:graphicData>
        </a:graphic>
      </p:graphicFrame>
      <p:graphicFrame>
        <p:nvGraphicFramePr>
          <p:cNvPr id="2" name="Table 1">
            <a:extLst>
              <a:ext uri="{FF2B5EF4-FFF2-40B4-BE49-F238E27FC236}">
                <a16:creationId xmlns:a16="http://schemas.microsoft.com/office/drawing/2014/main" id="{756B2ADB-9353-653E-3B12-62DFCBC69EB0}"/>
              </a:ext>
            </a:extLst>
          </p:cNvPr>
          <p:cNvGraphicFramePr>
            <a:graphicFrameLocks noGrp="1"/>
          </p:cNvGraphicFramePr>
          <p:nvPr>
            <p:extLst>
              <p:ext uri="{D42A27DB-BD31-4B8C-83A1-F6EECF244321}">
                <p14:modId xmlns:p14="http://schemas.microsoft.com/office/powerpoint/2010/main" val="2906023245"/>
              </p:ext>
            </p:extLst>
          </p:nvPr>
        </p:nvGraphicFramePr>
        <p:xfrm>
          <a:off x="93306" y="-1"/>
          <a:ext cx="559838" cy="6804925"/>
        </p:xfrm>
        <a:graphic>
          <a:graphicData uri="http://schemas.openxmlformats.org/drawingml/2006/table">
            <a:tbl>
              <a:tblPr firstRow="1" bandRow="1">
                <a:tableStyleId>{5940675A-B579-460E-94D1-54222C63F5DA}</a:tableStyleId>
              </a:tblPr>
              <a:tblGrid>
                <a:gridCol w="559838">
                  <a:extLst>
                    <a:ext uri="{9D8B030D-6E8A-4147-A177-3AD203B41FA5}">
                      <a16:colId xmlns:a16="http://schemas.microsoft.com/office/drawing/2014/main" val="3035117394"/>
                    </a:ext>
                  </a:extLst>
                </a:gridCol>
              </a:tblGrid>
              <a:tr h="1151176">
                <a:tc>
                  <a:txBody>
                    <a:bodyPr/>
                    <a:lstStyle/>
                    <a:p>
                      <a:r>
                        <a:rPr lang="en-IN" dirty="0"/>
                        <a:t>4</a:t>
                      </a:r>
                    </a:p>
                  </a:txBody>
                  <a:tcPr/>
                </a:tc>
                <a:extLst>
                  <a:ext uri="{0D108BD9-81ED-4DB2-BD59-A6C34878D82A}">
                    <a16:rowId xmlns:a16="http://schemas.microsoft.com/office/drawing/2014/main" val="4083269834"/>
                  </a:ext>
                </a:extLst>
              </a:tr>
              <a:tr h="1216159">
                <a:tc>
                  <a:txBody>
                    <a:bodyPr/>
                    <a:lstStyle/>
                    <a:p>
                      <a:r>
                        <a:rPr lang="en-IN" dirty="0"/>
                        <a:t>5</a:t>
                      </a:r>
                    </a:p>
                  </a:txBody>
                  <a:tcPr/>
                </a:tc>
                <a:extLst>
                  <a:ext uri="{0D108BD9-81ED-4DB2-BD59-A6C34878D82A}">
                    <a16:rowId xmlns:a16="http://schemas.microsoft.com/office/drawing/2014/main" val="3602768309"/>
                  </a:ext>
                </a:extLst>
              </a:tr>
              <a:tr h="1522521">
                <a:tc>
                  <a:txBody>
                    <a:bodyPr/>
                    <a:lstStyle/>
                    <a:p>
                      <a:r>
                        <a:rPr lang="en-IN" dirty="0"/>
                        <a:t>6</a:t>
                      </a:r>
                    </a:p>
                  </a:txBody>
                  <a:tcPr/>
                </a:tc>
                <a:extLst>
                  <a:ext uri="{0D108BD9-81ED-4DB2-BD59-A6C34878D82A}">
                    <a16:rowId xmlns:a16="http://schemas.microsoft.com/office/drawing/2014/main" val="3884019812"/>
                  </a:ext>
                </a:extLst>
              </a:tr>
              <a:tr h="1151173">
                <a:tc>
                  <a:txBody>
                    <a:bodyPr/>
                    <a:lstStyle/>
                    <a:p>
                      <a:r>
                        <a:rPr lang="en-IN" dirty="0"/>
                        <a:t>7</a:t>
                      </a:r>
                    </a:p>
                  </a:txBody>
                  <a:tcPr/>
                </a:tc>
                <a:extLst>
                  <a:ext uri="{0D108BD9-81ED-4DB2-BD59-A6C34878D82A}">
                    <a16:rowId xmlns:a16="http://schemas.microsoft.com/office/drawing/2014/main" val="1676517827"/>
                  </a:ext>
                </a:extLst>
              </a:tr>
              <a:tr h="1763896">
                <a:tc>
                  <a:txBody>
                    <a:bodyPr/>
                    <a:lstStyle/>
                    <a:p>
                      <a:r>
                        <a:rPr lang="en-IN" dirty="0"/>
                        <a:t>8</a:t>
                      </a:r>
                    </a:p>
                  </a:txBody>
                  <a:tcPr/>
                </a:tc>
                <a:extLst>
                  <a:ext uri="{0D108BD9-81ED-4DB2-BD59-A6C34878D82A}">
                    <a16:rowId xmlns:a16="http://schemas.microsoft.com/office/drawing/2014/main" val="3731489588"/>
                  </a:ext>
                </a:extLst>
              </a:tr>
            </a:tbl>
          </a:graphicData>
        </a:graphic>
      </p:graphicFrame>
    </p:spTree>
    <p:extLst>
      <p:ext uri="{BB962C8B-B14F-4D97-AF65-F5344CB8AC3E}">
        <p14:creationId xmlns:p14="http://schemas.microsoft.com/office/powerpoint/2010/main" val="91337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09F95C5-8248-4439-F02F-B64A08254985}"/>
              </a:ext>
            </a:extLst>
          </p:cNvPr>
          <p:cNvGraphicFramePr>
            <a:graphicFrameLocks noGrp="1"/>
          </p:cNvGraphicFramePr>
          <p:nvPr>
            <p:extLst>
              <p:ext uri="{D42A27DB-BD31-4B8C-83A1-F6EECF244321}">
                <p14:modId xmlns:p14="http://schemas.microsoft.com/office/powerpoint/2010/main" val="1839586201"/>
              </p:ext>
            </p:extLst>
          </p:nvPr>
        </p:nvGraphicFramePr>
        <p:xfrm>
          <a:off x="1082351" y="1858097"/>
          <a:ext cx="10988348" cy="4639125"/>
        </p:xfrm>
        <a:graphic>
          <a:graphicData uri="http://schemas.openxmlformats.org/drawingml/2006/table">
            <a:tbl>
              <a:tblPr firstRow="1" bandRow="1">
                <a:tableStyleId>{5940675A-B579-460E-94D1-54222C63F5DA}</a:tableStyleId>
              </a:tblPr>
              <a:tblGrid>
                <a:gridCol w="2556277">
                  <a:extLst>
                    <a:ext uri="{9D8B030D-6E8A-4147-A177-3AD203B41FA5}">
                      <a16:colId xmlns:a16="http://schemas.microsoft.com/office/drawing/2014/main" val="524241170"/>
                    </a:ext>
                  </a:extLst>
                </a:gridCol>
                <a:gridCol w="2386662">
                  <a:extLst>
                    <a:ext uri="{9D8B030D-6E8A-4147-A177-3AD203B41FA5}">
                      <a16:colId xmlns:a16="http://schemas.microsoft.com/office/drawing/2014/main" val="496342300"/>
                    </a:ext>
                  </a:extLst>
                </a:gridCol>
                <a:gridCol w="2301858">
                  <a:extLst>
                    <a:ext uri="{9D8B030D-6E8A-4147-A177-3AD203B41FA5}">
                      <a16:colId xmlns:a16="http://schemas.microsoft.com/office/drawing/2014/main" val="2559809334"/>
                    </a:ext>
                  </a:extLst>
                </a:gridCol>
                <a:gridCol w="1841489">
                  <a:extLst>
                    <a:ext uri="{9D8B030D-6E8A-4147-A177-3AD203B41FA5}">
                      <a16:colId xmlns:a16="http://schemas.microsoft.com/office/drawing/2014/main" val="488027768"/>
                    </a:ext>
                  </a:extLst>
                </a:gridCol>
                <a:gridCol w="1902062">
                  <a:extLst>
                    <a:ext uri="{9D8B030D-6E8A-4147-A177-3AD203B41FA5}">
                      <a16:colId xmlns:a16="http://schemas.microsoft.com/office/drawing/2014/main" val="1050266807"/>
                    </a:ext>
                  </a:extLst>
                </a:gridCol>
              </a:tblGrid>
              <a:tr h="957293">
                <a:tc>
                  <a:txBody>
                    <a:bodyPr/>
                    <a:lstStyle/>
                    <a:p>
                      <a:pPr marR="952500" algn="just">
                        <a:lnSpc>
                          <a:spcPts val="1425"/>
                        </a:lnSpc>
                        <a:spcBef>
                          <a:spcPts val="200"/>
                        </a:spcBef>
                        <a:spcAft>
                          <a:spcPts val="150"/>
                        </a:spcAft>
                      </a:pPr>
                      <a:r>
                        <a:rPr lang="en-IN" sz="1800" b="0" u="none" kern="100" dirty="0">
                          <a:solidFill>
                            <a:srgbClr val="000000"/>
                          </a:solidFill>
                          <a:effectLst/>
                          <a:latin typeface="+mn-lt"/>
                          <a:ea typeface="Times New Roman" panose="02020603050405020304" pitchFamily="18" charset="0"/>
                          <a:cs typeface="Times New Roman" panose="02020603050405020304" pitchFamily="18" charset="0"/>
                        </a:rPr>
                        <a:t>Human Emotion Recognition Based on Facial Expressions via Deep Learning on High Resolution Images</a:t>
                      </a:r>
                      <a:endParaRPr lang="en-IN" sz="1800" b="0" u="none" kern="100" dirty="0">
                        <a:solidFill>
                          <a:srgbClr val="1F3763"/>
                        </a:solidFill>
                        <a:effectLst/>
                        <a:latin typeface="+mn-lt"/>
                        <a:ea typeface="Times New Roman" panose="02020603050405020304" pitchFamily="18" charset="0"/>
                        <a:cs typeface="Times New Roman" panose="02020603050405020304" pitchFamily="18" charset="0"/>
                      </a:endParaRPr>
                    </a:p>
                    <a:p>
                      <a:pPr algn="just">
                        <a:lnSpc>
                          <a:spcPct val="107000"/>
                        </a:lnSpc>
                        <a:spcAft>
                          <a:spcPts val="800"/>
                        </a:spcAft>
                      </a:pPr>
                      <a:r>
                        <a:rPr lang="en-IN" sz="1800" kern="100" dirty="0">
                          <a:solidFill>
                            <a:srgbClr val="000000"/>
                          </a:solidFill>
                          <a:effectLst/>
                          <a:highlight>
                            <a:srgbClr val="00FFFF"/>
                          </a:highlight>
                          <a:latin typeface="+mj-lt"/>
                          <a:ea typeface="Calibri" panose="020F0502020204030204" pitchFamily="34" charset="0"/>
                          <a:cs typeface="Calibri" panose="020F0502020204030204" pitchFamily="34" charset="0"/>
                        </a:rPr>
                        <a:t> </a:t>
                      </a:r>
                    </a:p>
                  </a:txBody>
                  <a:tcPr marL="68580" marR="68580" marT="0" marB="0"/>
                </a:tc>
                <a:tc>
                  <a:txBody>
                    <a:bodyPr/>
                    <a:lstStyle/>
                    <a:p>
                      <a:pPr algn="just">
                        <a:lnSpc>
                          <a:spcPct val="107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0" dirty="0">
                          <a:effectLst/>
                          <a:latin typeface="+mn-lt"/>
                          <a:ea typeface="Times New Roman" panose="02020603050405020304" pitchFamily="18" charset="0"/>
                          <a:cs typeface="Times New Roman" panose="02020603050405020304" pitchFamily="18" charset="0"/>
                        </a:rPr>
                        <a:t>Yahia Said &amp; Mohammad Barr </a:t>
                      </a:r>
                    </a:p>
                    <a:p>
                      <a:pPr algn="just">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800" kern="10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a:effectLst/>
                          <a:latin typeface="+mn-lt"/>
                          <a:ea typeface="Calibri" panose="020F0502020204030204" pitchFamily="34" charset="0"/>
                          <a:cs typeface="Times New Roman" panose="02020603050405020304" pitchFamily="18" charset="0"/>
                        </a:rPr>
                        <a:t>FS-CNN,Tensor low deep learning with CUDA</a:t>
                      </a:r>
                    </a:p>
                    <a:p>
                      <a:pPr algn="just">
                        <a:lnSpc>
                          <a:spcPct val="107000"/>
                        </a:lnSpc>
                        <a:spcAft>
                          <a:spcPts val="800"/>
                        </a:spcAft>
                      </a:pPr>
                      <a:r>
                        <a:rPr lang="en-IN" sz="1800" kern="100">
                          <a:effectLst/>
                          <a:latin typeface="+mn-lt"/>
                          <a:ea typeface="Calibri" panose="020F0502020204030204" pitchFamily="34" charset="0"/>
                          <a:cs typeface="Times New Roman" panose="02020603050405020304" pitchFamily="18" charset="0"/>
                        </a:rPr>
                        <a:t> On custom dataset</a:t>
                      </a: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800" kern="10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IN" sz="1800" kern="100">
                          <a:effectLst/>
                          <a:latin typeface="Calibri" panose="020F0502020204030204" pitchFamily="34" charset="0"/>
                          <a:ea typeface="Calibri" panose="020F0502020204030204" pitchFamily="34" charset="0"/>
                          <a:cs typeface="Times New Roman" panose="02020603050405020304" pitchFamily="18" charset="0"/>
                        </a:rPr>
                        <a:t>2021</a:t>
                      </a:r>
                    </a:p>
                  </a:txBody>
                  <a:tcPr marL="68580" marR="68580" marT="0" marB="0"/>
                </a:tc>
                <a:tc>
                  <a:txBody>
                    <a:bodyPr/>
                    <a:lstStyle/>
                    <a:p>
                      <a:pPr algn="just">
                        <a:lnSpc>
                          <a:spcPct val="107000"/>
                        </a:lnSpc>
                        <a:spcAft>
                          <a:spcPts val="800"/>
                        </a:spcAft>
                      </a:pPr>
                      <a:r>
                        <a:rPr lang="en-IN" sz="1800" kern="100">
                          <a:effectLst/>
                          <a:latin typeface="Segoe UI" panose="020B0502040204020203" pitchFamily="34" charset="0"/>
                          <a:ea typeface="Calibri" panose="020F0502020204030204" pitchFamily="34" charset="0"/>
                          <a:cs typeface="Times New Roman" panose="02020603050405020304" pitchFamily="18" charset="0"/>
                        </a:rPr>
                        <a:t> </a:t>
                      </a:r>
                      <a:r>
                        <a:rPr lang="en-IN" sz="1800" kern="100">
                          <a:solidFill>
                            <a:srgbClr val="222222"/>
                          </a:solidFill>
                          <a:effectLst/>
                          <a:latin typeface="+mn-lt"/>
                          <a:ea typeface="Calibri" panose="020F0502020204030204" pitchFamily="34" charset="0"/>
                          <a:cs typeface="Times New Roman" panose="02020603050405020304" pitchFamily="18" charset="0"/>
                        </a:rPr>
                        <a:t>detection accuracy of about 93% and a recognition accuracy of about 95%</a:t>
                      </a: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9457655"/>
                  </a:ext>
                </a:extLst>
              </a:tr>
              <a:tr h="2385256">
                <a:tc>
                  <a:txBody>
                    <a:bodyPr/>
                    <a:lstStyle/>
                    <a:p>
                      <a:pPr algn="just"/>
                      <a:r>
                        <a:rPr lang="en-IN" sz="1800" kern="1200">
                          <a:solidFill>
                            <a:schemeClr val="tx1"/>
                          </a:solidFill>
                          <a:effectLst/>
                          <a:latin typeface="+mn-lt"/>
                          <a:ea typeface="+mn-ea"/>
                          <a:cs typeface="+mn-cs"/>
                        </a:rPr>
                        <a:t>AAD-Net: Advanced end-to-end signal processing system for human emotion detection &amp; recognition using attention-based deep echo state network</a:t>
                      </a:r>
                      <a:endParaRPr lang="en-IN" dirty="0"/>
                    </a:p>
                  </a:txBody>
                  <a:tcPr/>
                </a:tc>
                <a:tc>
                  <a:txBody>
                    <a:bodyPr/>
                    <a:lstStyle/>
                    <a:p>
                      <a:pPr algn="just"/>
                      <a:r>
                        <a:rPr lang="en-IN" sz="1800" kern="1200" dirty="0" err="1">
                          <a:solidFill>
                            <a:schemeClr val="tx1"/>
                          </a:solidFill>
                          <a:effectLst/>
                          <a:latin typeface="+mn-lt"/>
                          <a:ea typeface="+mn-ea"/>
                          <a:cs typeface="+mn-cs"/>
                        </a:rPr>
                        <a:t>Mustaqeem</a:t>
                      </a:r>
                      <a:r>
                        <a:rPr lang="en-IN" sz="1800" kern="1200" dirty="0">
                          <a:solidFill>
                            <a:schemeClr val="tx1"/>
                          </a:solidFill>
                          <a:effectLst/>
                          <a:latin typeface="+mn-lt"/>
                          <a:ea typeface="+mn-ea"/>
                          <a:cs typeface="+mn-cs"/>
                        </a:rPr>
                        <a:t> Khan </a:t>
                      </a:r>
                      <a:r>
                        <a:rPr lang="en-IN" sz="1800" kern="1200" baseline="30000" dirty="0">
                          <a:solidFill>
                            <a:schemeClr val="tx1"/>
                          </a:solidFill>
                          <a:effectLst/>
                          <a:latin typeface="+mn-lt"/>
                          <a:ea typeface="+mn-ea"/>
                          <a:cs typeface="+mn-cs"/>
                        </a:rPr>
                        <a:t>a</a:t>
                      </a:r>
                      <a:r>
                        <a:rPr lang="en-IN" sz="1800" kern="1200" dirty="0">
                          <a:solidFill>
                            <a:schemeClr val="tx1"/>
                          </a:solidFill>
                          <a:effectLst/>
                          <a:latin typeface="+mn-lt"/>
                          <a:ea typeface="+mn-ea"/>
                          <a:cs typeface="+mn-cs"/>
                        </a:rPr>
                        <a:t>, </a:t>
                      </a:r>
                      <a:r>
                        <a:rPr lang="en-IN" sz="1800" kern="1200" dirty="0" err="1">
                          <a:solidFill>
                            <a:schemeClr val="tx1"/>
                          </a:solidFill>
                          <a:effectLst/>
                          <a:latin typeface="+mn-lt"/>
                          <a:ea typeface="+mn-ea"/>
                          <a:cs typeface="+mn-cs"/>
                        </a:rPr>
                        <a:t>Abdulmotaleb</a:t>
                      </a:r>
                      <a:r>
                        <a:rPr lang="en-IN" sz="1800" kern="1200" dirty="0">
                          <a:solidFill>
                            <a:schemeClr val="tx1"/>
                          </a:solidFill>
                          <a:effectLst/>
                          <a:latin typeface="+mn-lt"/>
                          <a:ea typeface="+mn-ea"/>
                          <a:cs typeface="+mn-cs"/>
                        </a:rPr>
                        <a:t> El Saddik </a:t>
                      </a:r>
                      <a:r>
                        <a:rPr lang="en-IN" sz="1800" kern="1200" baseline="30000" dirty="0">
                          <a:solidFill>
                            <a:schemeClr val="tx1"/>
                          </a:solidFill>
                          <a:effectLst/>
                          <a:latin typeface="+mn-lt"/>
                          <a:ea typeface="+mn-ea"/>
                          <a:cs typeface="+mn-cs"/>
                        </a:rPr>
                        <a:t>a</a:t>
                      </a:r>
                      <a:r>
                        <a:rPr lang="en-IN" sz="1800" kern="1200" dirty="0">
                          <a:solidFill>
                            <a:schemeClr val="tx1"/>
                          </a:solidFill>
                          <a:effectLst/>
                          <a:latin typeface="+mn-lt"/>
                          <a:ea typeface="+mn-ea"/>
                          <a:cs typeface="+mn-cs"/>
                        </a:rPr>
                        <a:t>, Fahd Saleh Alotaibi </a:t>
                      </a:r>
                      <a:r>
                        <a:rPr lang="en-IN" sz="1800" kern="1200" baseline="30000" dirty="0">
                          <a:solidFill>
                            <a:schemeClr val="tx1"/>
                          </a:solidFill>
                          <a:effectLst/>
                          <a:latin typeface="+mn-lt"/>
                          <a:ea typeface="+mn-ea"/>
                          <a:cs typeface="+mn-cs"/>
                        </a:rPr>
                        <a:t>b</a:t>
                      </a:r>
                      <a:r>
                        <a:rPr lang="en-IN" sz="1800" kern="1200" dirty="0">
                          <a:solidFill>
                            <a:schemeClr val="tx1"/>
                          </a:solidFill>
                          <a:effectLst/>
                          <a:latin typeface="+mn-lt"/>
                          <a:ea typeface="+mn-ea"/>
                          <a:cs typeface="+mn-cs"/>
                        </a:rPr>
                        <a:t>, </a:t>
                      </a:r>
                      <a:r>
                        <a:rPr lang="en-IN" sz="1800" kern="1200" dirty="0" err="1">
                          <a:solidFill>
                            <a:schemeClr val="tx1"/>
                          </a:solidFill>
                          <a:effectLst/>
                          <a:latin typeface="+mn-lt"/>
                          <a:ea typeface="+mn-ea"/>
                          <a:cs typeface="+mn-cs"/>
                        </a:rPr>
                        <a:t>Nhat</a:t>
                      </a:r>
                      <a:r>
                        <a:rPr lang="en-IN" sz="1800" kern="1200" dirty="0">
                          <a:solidFill>
                            <a:schemeClr val="tx1"/>
                          </a:solidFill>
                          <a:effectLst/>
                          <a:latin typeface="+mn-lt"/>
                          <a:ea typeface="+mn-ea"/>
                          <a:cs typeface="+mn-cs"/>
                        </a:rPr>
                        <a:t> Truong Pham</a:t>
                      </a:r>
                      <a:endParaRPr lang="en-IN" dirty="0"/>
                    </a:p>
                  </a:txBody>
                  <a:tcPr/>
                </a:tc>
                <a:tc>
                  <a:txBody>
                    <a:bodyPr/>
                    <a:lstStyle/>
                    <a:p>
                      <a:pPr algn="just"/>
                      <a:r>
                        <a:rPr lang="en-US" dirty="0"/>
                        <a:t>Deep Echo-State-Network (</a:t>
                      </a:r>
                      <a:r>
                        <a:rPr lang="en-US" dirty="0" err="1"/>
                        <a:t>DeepESN</a:t>
                      </a:r>
                      <a:r>
                        <a:rPr lang="en-US" dirty="0"/>
                        <a:t>),dilated convolution neural network and multi-headed attention mechanism. </a:t>
                      </a:r>
                    </a:p>
                    <a:p>
                      <a:pPr algn="just"/>
                      <a:endParaRPr lang="en-IN" dirty="0"/>
                    </a:p>
                  </a:txBody>
                  <a:tcPr/>
                </a:tc>
                <a:tc>
                  <a:txBody>
                    <a:bodyPr/>
                    <a:lstStyle/>
                    <a:p>
                      <a:pPr algn="just"/>
                      <a:r>
                        <a:rPr lang="en-IN" dirty="0"/>
                        <a:t>2023</a:t>
                      </a:r>
                    </a:p>
                  </a:txBody>
                  <a:tcPr/>
                </a:tc>
                <a:tc>
                  <a:txBody>
                    <a:bodyPr/>
                    <a:lstStyle/>
                    <a:p>
                      <a:pPr algn="just"/>
                      <a:r>
                        <a:rPr lang="en-IN" dirty="0"/>
                        <a:t>78.5%</a:t>
                      </a:r>
                    </a:p>
                  </a:txBody>
                  <a:tcPr/>
                </a:tc>
                <a:extLst>
                  <a:ext uri="{0D108BD9-81ED-4DB2-BD59-A6C34878D82A}">
                    <a16:rowId xmlns:a16="http://schemas.microsoft.com/office/drawing/2014/main" val="2932205443"/>
                  </a:ext>
                </a:extLst>
              </a:tr>
            </a:tbl>
          </a:graphicData>
        </a:graphic>
      </p:graphicFrame>
      <p:graphicFrame>
        <p:nvGraphicFramePr>
          <p:cNvPr id="8" name="Table 7">
            <a:extLst>
              <a:ext uri="{FF2B5EF4-FFF2-40B4-BE49-F238E27FC236}">
                <a16:creationId xmlns:a16="http://schemas.microsoft.com/office/drawing/2014/main" id="{AE83EB9C-32B1-1E57-773C-3548F42569FE}"/>
              </a:ext>
            </a:extLst>
          </p:cNvPr>
          <p:cNvGraphicFramePr>
            <a:graphicFrameLocks noGrp="1"/>
          </p:cNvGraphicFramePr>
          <p:nvPr>
            <p:extLst>
              <p:ext uri="{D42A27DB-BD31-4B8C-83A1-F6EECF244321}">
                <p14:modId xmlns:p14="http://schemas.microsoft.com/office/powerpoint/2010/main" val="3570705229"/>
              </p:ext>
            </p:extLst>
          </p:nvPr>
        </p:nvGraphicFramePr>
        <p:xfrm>
          <a:off x="1082351" y="117943"/>
          <a:ext cx="10988347" cy="1740154"/>
        </p:xfrm>
        <a:graphic>
          <a:graphicData uri="http://schemas.openxmlformats.org/drawingml/2006/table">
            <a:tbl>
              <a:tblPr firstRow="1" bandRow="1">
                <a:tableStyleId>{5940675A-B579-460E-94D1-54222C63F5DA}</a:tableStyleId>
              </a:tblPr>
              <a:tblGrid>
                <a:gridCol w="2560221">
                  <a:extLst>
                    <a:ext uri="{9D8B030D-6E8A-4147-A177-3AD203B41FA5}">
                      <a16:colId xmlns:a16="http://schemas.microsoft.com/office/drawing/2014/main" val="4077392432"/>
                    </a:ext>
                  </a:extLst>
                </a:gridCol>
                <a:gridCol w="2365997">
                  <a:extLst>
                    <a:ext uri="{9D8B030D-6E8A-4147-A177-3AD203B41FA5}">
                      <a16:colId xmlns:a16="http://schemas.microsoft.com/office/drawing/2014/main" val="2766630067"/>
                    </a:ext>
                  </a:extLst>
                </a:gridCol>
                <a:gridCol w="2313027">
                  <a:extLst>
                    <a:ext uri="{9D8B030D-6E8A-4147-A177-3AD203B41FA5}">
                      <a16:colId xmlns:a16="http://schemas.microsoft.com/office/drawing/2014/main" val="1652972749"/>
                    </a:ext>
                  </a:extLst>
                </a:gridCol>
                <a:gridCol w="1862781">
                  <a:extLst>
                    <a:ext uri="{9D8B030D-6E8A-4147-A177-3AD203B41FA5}">
                      <a16:colId xmlns:a16="http://schemas.microsoft.com/office/drawing/2014/main" val="502790656"/>
                    </a:ext>
                  </a:extLst>
                </a:gridCol>
                <a:gridCol w="1886321">
                  <a:extLst>
                    <a:ext uri="{9D8B030D-6E8A-4147-A177-3AD203B41FA5}">
                      <a16:colId xmlns:a16="http://schemas.microsoft.com/office/drawing/2014/main" val="1959845694"/>
                    </a:ext>
                  </a:extLst>
                </a:gridCol>
              </a:tblGrid>
              <a:tr h="462779">
                <a:tc>
                  <a:txBody>
                    <a:bodyPr/>
                    <a:lstStyle/>
                    <a:p>
                      <a:pPr algn="just">
                        <a:lnSpc>
                          <a:spcPct val="100000"/>
                        </a:lnSpc>
                      </a:pPr>
                      <a:r>
                        <a:rPr lang="en-IN" sz="1800" b="0" kern="100" dirty="0">
                          <a:solidFill>
                            <a:srgbClr val="333333"/>
                          </a:solidFill>
                          <a:effectLst/>
                          <a:latin typeface="+mn-lt"/>
                          <a:ea typeface="Times New Roman" panose="02020603050405020304" pitchFamily="18" charset="0"/>
                          <a:cs typeface="Times New Roman" panose="02020603050405020304" pitchFamily="18" charset="0"/>
                        </a:rPr>
                        <a:t>Emotion Recognition in Public Speaking Scenarios Utilising An LSTM-RNN Approach with Attention</a:t>
                      </a:r>
                      <a:endParaRPr lang="en-IN" sz="1800" b="0" kern="100" dirty="0">
                        <a:effectLst/>
                        <a:latin typeface="+mn-lt"/>
                        <a:ea typeface="Times New Roman" panose="02020603050405020304" pitchFamily="18" charset="0"/>
                        <a:cs typeface="Times New Roman" panose="02020603050405020304" pitchFamily="18" charset="0"/>
                      </a:endParaRPr>
                    </a:p>
                    <a:p>
                      <a:pPr marR="952500" algn="just">
                        <a:lnSpc>
                          <a:spcPts val="1425"/>
                        </a:lnSpc>
                        <a:spcBef>
                          <a:spcPts val="200"/>
                        </a:spcBef>
                        <a:spcAft>
                          <a:spcPts val="150"/>
                        </a:spcAft>
                      </a:pPr>
                      <a:r>
                        <a:rPr lang="en-IN" sz="1800" b="1" kern="100" dirty="0">
                          <a:solidFill>
                            <a:srgbClr val="1F3763"/>
                          </a:solidFill>
                          <a:effectLst/>
                          <a:latin typeface="+mn-lt"/>
                          <a:ea typeface="Times New Roman" panose="02020603050405020304" pitchFamily="18" charset="0"/>
                          <a:cs typeface="Times New Roman" panose="02020603050405020304" pitchFamily="18" charset="0"/>
                        </a:rPr>
                        <a:t> </a:t>
                      </a:r>
                    </a:p>
                  </a:txBody>
                  <a:tcPr marL="68580" marR="68580" marT="0" marB="0"/>
                </a:tc>
                <a:tc>
                  <a:txBody>
                    <a:bodyPr/>
                    <a:lstStyle/>
                    <a:p>
                      <a:pPr algn="just">
                        <a:lnSpc>
                          <a:spcPct val="107000"/>
                        </a:lnSpc>
                        <a:spcAft>
                          <a:spcPts val="800"/>
                        </a:spcAft>
                      </a:pPr>
                      <a:r>
                        <a:rPr lang="en-US" sz="1800" kern="100" dirty="0">
                          <a:effectLst/>
                          <a:latin typeface="+mn-lt"/>
                          <a:ea typeface="Calibri" panose="020F0502020204030204" pitchFamily="34" charset="0"/>
                          <a:cs typeface="Times New Roman" panose="02020603050405020304" pitchFamily="18" charset="0"/>
                        </a:rPr>
                        <a:t>Alice Baird; Shahin </a:t>
                      </a:r>
                      <a:r>
                        <a:rPr lang="en-US" sz="1800" kern="100" dirty="0" err="1">
                          <a:effectLst/>
                          <a:latin typeface="+mn-lt"/>
                          <a:ea typeface="Calibri" panose="020F0502020204030204" pitchFamily="34" charset="0"/>
                          <a:cs typeface="Times New Roman" panose="02020603050405020304" pitchFamily="18" charset="0"/>
                        </a:rPr>
                        <a:t>Amiriparian</a:t>
                      </a:r>
                      <a:r>
                        <a:rPr lang="en-US" sz="1800" kern="100" dirty="0">
                          <a:effectLst/>
                          <a:latin typeface="+mn-lt"/>
                          <a:ea typeface="Calibri" panose="020F0502020204030204" pitchFamily="34" charset="0"/>
                          <a:cs typeface="Times New Roman" panose="02020603050405020304" pitchFamily="18" charset="0"/>
                        </a:rPr>
                        <a:t>; Manuel Milling; Björn W. Schuller</a:t>
                      </a:r>
                    </a:p>
                    <a:p>
                      <a:pPr algn="just">
                        <a:lnSpc>
                          <a:spcPct val="107000"/>
                        </a:lnSpc>
                        <a:spcAft>
                          <a:spcPts val="800"/>
                        </a:spcAft>
                      </a:pPr>
                      <a:endParaRPr lang="en-IN" sz="18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800" kern="100">
                          <a:solidFill>
                            <a:srgbClr val="333333"/>
                          </a:solidFill>
                          <a:effectLst/>
                          <a:latin typeface="+mn-lt"/>
                          <a:ea typeface="Calibri" panose="020F0502020204030204" pitchFamily="34" charset="0"/>
                          <a:cs typeface="Times New Roman" panose="02020603050405020304" pitchFamily="18" charset="0"/>
                        </a:rPr>
                        <a:t> </a:t>
                      </a:r>
                      <a:r>
                        <a:rPr lang="en-IN" sz="1800" kern="100">
                          <a:solidFill>
                            <a:srgbClr val="333333"/>
                          </a:solidFill>
                          <a:effectLst/>
                          <a:latin typeface="+mn-lt"/>
                          <a:ea typeface="Calibri" panose="020F0502020204030204" pitchFamily="34" charset="0"/>
                          <a:cs typeface="Calibri" panose="020F0502020204030204" pitchFamily="34" charset="0"/>
                        </a:rPr>
                        <a:t>Long Short-Term Memory - Recurrent Neural Network (LSTM-RNN) architecture with a self-attention layer</a:t>
                      </a:r>
                      <a:endParaRPr lang="en-IN" sz="1800" kern="1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a:t>
                      </a:r>
                    </a:p>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2021</a:t>
                      </a:r>
                    </a:p>
                  </a:txBody>
                  <a:tcPr marL="68580" marR="68580" marT="0" marB="0"/>
                </a:tc>
                <a:tc>
                  <a:txBody>
                    <a:bodyPr/>
                    <a:lstStyle/>
                    <a:p>
                      <a:pPr algn="just">
                        <a:lnSpc>
                          <a:spcPct val="107000"/>
                        </a:lnSpc>
                        <a:spcAft>
                          <a:spcPts val="800"/>
                        </a:spcAft>
                      </a:pPr>
                      <a:r>
                        <a:rPr lang="en-IN" sz="1800" kern="100" dirty="0">
                          <a:effectLst/>
                          <a:latin typeface="+mn-lt"/>
                          <a:ea typeface="Calibri" panose="020F0502020204030204" pitchFamily="34" charset="0"/>
                          <a:cs typeface="Times New Roman" panose="02020603050405020304" pitchFamily="18" charset="0"/>
                        </a:rPr>
                        <a:t> 89%</a:t>
                      </a:r>
                    </a:p>
                  </a:txBody>
                  <a:tcPr marL="68580" marR="68580" marT="0" marB="0"/>
                </a:tc>
                <a:extLst>
                  <a:ext uri="{0D108BD9-81ED-4DB2-BD59-A6C34878D82A}">
                    <a16:rowId xmlns:a16="http://schemas.microsoft.com/office/drawing/2014/main" val="147062160"/>
                  </a:ext>
                </a:extLst>
              </a:tr>
            </a:tbl>
          </a:graphicData>
        </a:graphic>
      </p:graphicFrame>
      <p:graphicFrame>
        <p:nvGraphicFramePr>
          <p:cNvPr id="9" name="Table 8">
            <a:extLst>
              <a:ext uri="{FF2B5EF4-FFF2-40B4-BE49-F238E27FC236}">
                <a16:creationId xmlns:a16="http://schemas.microsoft.com/office/drawing/2014/main" id="{922A6470-9310-0657-05F8-F2494C2C81EE}"/>
              </a:ext>
            </a:extLst>
          </p:cNvPr>
          <p:cNvGraphicFramePr>
            <a:graphicFrameLocks noGrp="1"/>
          </p:cNvGraphicFramePr>
          <p:nvPr>
            <p:extLst>
              <p:ext uri="{D42A27DB-BD31-4B8C-83A1-F6EECF244321}">
                <p14:modId xmlns:p14="http://schemas.microsoft.com/office/powerpoint/2010/main" val="1264196185"/>
              </p:ext>
            </p:extLst>
          </p:nvPr>
        </p:nvGraphicFramePr>
        <p:xfrm>
          <a:off x="175207" y="117942"/>
          <a:ext cx="907143" cy="6394999"/>
        </p:xfrm>
        <a:graphic>
          <a:graphicData uri="http://schemas.openxmlformats.org/drawingml/2006/table">
            <a:tbl>
              <a:tblPr firstRow="1" bandRow="1">
                <a:tableStyleId>{5940675A-B579-460E-94D1-54222C63F5DA}</a:tableStyleId>
              </a:tblPr>
              <a:tblGrid>
                <a:gridCol w="907143">
                  <a:extLst>
                    <a:ext uri="{9D8B030D-6E8A-4147-A177-3AD203B41FA5}">
                      <a16:colId xmlns:a16="http://schemas.microsoft.com/office/drawing/2014/main" val="3505303476"/>
                    </a:ext>
                  </a:extLst>
                </a:gridCol>
              </a:tblGrid>
              <a:tr h="1729519">
                <a:tc>
                  <a:txBody>
                    <a:bodyPr/>
                    <a:lstStyle/>
                    <a:p>
                      <a:pPr algn="just"/>
                      <a:r>
                        <a:rPr lang="en-IN" dirty="0"/>
                        <a:t>9</a:t>
                      </a:r>
                    </a:p>
                  </a:txBody>
                  <a:tcPr/>
                </a:tc>
                <a:extLst>
                  <a:ext uri="{0D108BD9-81ED-4DB2-BD59-A6C34878D82A}">
                    <a16:rowId xmlns:a16="http://schemas.microsoft.com/office/drawing/2014/main" val="4124365459"/>
                  </a:ext>
                </a:extLst>
              </a:tr>
              <a:tr h="2267339">
                <a:tc>
                  <a:txBody>
                    <a:bodyPr/>
                    <a:lstStyle/>
                    <a:p>
                      <a:r>
                        <a:rPr lang="en-IN" dirty="0"/>
                        <a:t>10</a:t>
                      </a:r>
                    </a:p>
                  </a:txBody>
                  <a:tcPr/>
                </a:tc>
                <a:extLst>
                  <a:ext uri="{0D108BD9-81ED-4DB2-BD59-A6C34878D82A}">
                    <a16:rowId xmlns:a16="http://schemas.microsoft.com/office/drawing/2014/main" val="4087990727"/>
                  </a:ext>
                </a:extLst>
              </a:tr>
              <a:tr h="2398141">
                <a:tc>
                  <a:txBody>
                    <a:bodyPr/>
                    <a:lstStyle/>
                    <a:p>
                      <a:r>
                        <a:rPr lang="en-IN" dirty="0"/>
                        <a:t>11</a:t>
                      </a:r>
                    </a:p>
                  </a:txBody>
                  <a:tcPr/>
                </a:tc>
                <a:extLst>
                  <a:ext uri="{0D108BD9-81ED-4DB2-BD59-A6C34878D82A}">
                    <a16:rowId xmlns:a16="http://schemas.microsoft.com/office/drawing/2014/main" val="2854856209"/>
                  </a:ext>
                </a:extLst>
              </a:tr>
            </a:tbl>
          </a:graphicData>
        </a:graphic>
      </p:graphicFrame>
    </p:spTree>
    <p:extLst>
      <p:ext uri="{BB962C8B-B14F-4D97-AF65-F5344CB8AC3E}">
        <p14:creationId xmlns:p14="http://schemas.microsoft.com/office/powerpoint/2010/main" val="2620734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4FED515-41E5-17A5-3C1C-C7229DAB16E5}"/>
              </a:ext>
            </a:extLst>
          </p:cNvPr>
          <p:cNvGraphicFramePr>
            <a:graphicFrameLocks noGrp="1"/>
          </p:cNvGraphicFramePr>
          <p:nvPr>
            <p:extLst>
              <p:ext uri="{D42A27DB-BD31-4B8C-83A1-F6EECF244321}">
                <p14:modId xmlns:p14="http://schemas.microsoft.com/office/powerpoint/2010/main" val="2108970760"/>
              </p:ext>
            </p:extLst>
          </p:nvPr>
        </p:nvGraphicFramePr>
        <p:xfrm>
          <a:off x="774440" y="681459"/>
          <a:ext cx="11417560" cy="2834640"/>
        </p:xfrm>
        <a:graphic>
          <a:graphicData uri="http://schemas.openxmlformats.org/drawingml/2006/table">
            <a:tbl>
              <a:tblPr firstRow="1" bandRow="1">
                <a:tableStyleId>{5940675A-B579-460E-94D1-54222C63F5DA}</a:tableStyleId>
              </a:tblPr>
              <a:tblGrid>
                <a:gridCol w="2631913">
                  <a:extLst>
                    <a:ext uri="{9D8B030D-6E8A-4147-A177-3AD203B41FA5}">
                      <a16:colId xmlns:a16="http://schemas.microsoft.com/office/drawing/2014/main" val="4067938896"/>
                    </a:ext>
                  </a:extLst>
                </a:gridCol>
                <a:gridCol w="2493396">
                  <a:extLst>
                    <a:ext uri="{9D8B030D-6E8A-4147-A177-3AD203B41FA5}">
                      <a16:colId xmlns:a16="http://schemas.microsoft.com/office/drawing/2014/main" val="814275682"/>
                    </a:ext>
                  </a:extLst>
                </a:gridCol>
                <a:gridCol w="2405243">
                  <a:extLst>
                    <a:ext uri="{9D8B030D-6E8A-4147-A177-3AD203B41FA5}">
                      <a16:colId xmlns:a16="http://schemas.microsoft.com/office/drawing/2014/main" val="1341189432"/>
                    </a:ext>
                  </a:extLst>
                </a:gridCol>
                <a:gridCol w="1901529">
                  <a:extLst>
                    <a:ext uri="{9D8B030D-6E8A-4147-A177-3AD203B41FA5}">
                      <a16:colId xmlns:a16="http://schemas.microsoft.com/office/drawing/2014/main" val="4287625098"/>
                    </a:ext>
                  </a:extLst>
                </a:gridCol>
                <a:gridCol w="1985479">
                  <a:extLst>
                    <a:ext uri="{9D8B030D-6E8A-4147-A177-3AD203B41FA5}">
                      <a16:colId xmlns:a16="http://schemas.microsoft.com/office/drawing/2014/main" val="4287672020"/>
                    </a:ext>
                  </a:extLst>
                </a:gridCol>
              </a:tblGrid>
              <a:tr h="2817521">
                <a:tc>
                  <a:txBody>
                    <a:bodyPr/>
                    <a:lstStyle/>
                    <a:p>
                      <a:pPr algn="just"/>
                      <a:r>
                        <a:rPr lang="en-IN" sz="1800" kern="1200" dirty="0">
                          <a:solidFill>
                            <a:schemeClr val="tx1"/>
                          </a:solidFill>
                          <a:effectLst/>
                          <a:latin typeface="+mn-lt"/>
                          <a:ea typeface="+mn-ea"/>
                          <a:cs typeface="+mn-cs"/>
                        </a:rPr>
                        <a:t>Disruptive situation detection on public transport through speech emotion recognition</a:t>
                      </a:r>
                      <a:endParaRPr lang="en-IN" dirty="0"/>
                    </a:p>
                  </a:txBody>
                  <a:tcPr/>
                </a:tc>
                <a:tc>
                  <a:txBody>
                    <a:bodyPr/>
                    <a:lstStyle/>
                    <a:p>
                      <a:r>
                        <a:rPr lang="en-IN" sz="1800" kern="1200" dirty="0">
                          <a:solidFill>
                            <a:schemeClr val="tx1"/>
                          </a:solidFill>
                          <a:effectLst/>
                          <a:latin typeface="+mn-lt"/>
                          <a:ea typeface="+mn-ea"/>
                          <a:cs typeface="+mn-cs"/>
                        </a:rPr>
                        <a:t>Eleonora Mancini, Andrea </a:t>
                      </a:r>
                      <a:r>
                        <a:rPr lang="en-IN" sz="1800" kern="1200" dirty="0" err="1">
                          <a:solidFill>
                            <a:schemeClr val="tx1"/>
                          </a:solidFill>
                          <a:effectLst/>
                          <a:latin typeface="+mn-lt"/>
                          <a:ea typeface="+mn-ea"/>
                          <a:cs typeface="+mn-cs"/>
                        </a:rPr>
                        <a:t>Galassi</a:t>
                      </a:r>
                      <a:r>
                        <a:rPr lang="en-IN" sz="1800" kern="1200" dirty="0">
                          <a:solidFill>
                            <a:schemeClr val="tx1"/>
                          </a:solidFill>
                          <a:effectLst/>
                          <a:latin typeface="+mn-lt"/>
                          <a:ea typeface="+mn-ea"/>
                          <a:cs typeface="+mn-cs"/>
                        </a:rPr>
                        <a:t>, Federico Ruggeri, Paolo </a:t>
                      </a:r>
                      <a:r>
                        <a:rPr lang="en-IN" sz="1800" kern="1200" dirty="0" err="1">
                          <a:solidFill>
                            <a:schemeClr val="tx1"/>
                          </a:solidFill>
                          <a:effectLst/>
                          <a:latin typeface="+mn-lt"/>
                          <a:ea typeface="+mn-ea"/>
                          <a:cs typeface="+mn-cs"/>
                        </a:rPr>
                        <a:t>Torroni</a:t>
                      </a:r>
                      <a:endParaRPr lang="en-IN" dirty="0"/>
                    </a:p>
                  </a:txBody>
                  <a:tcPr/>
                </a:tc>
                <a:tc>
                  <a:txBody>
                    <a:bodyPr/>
                    <a:lstStyle/>
                    <a:p>
                      <a:r>
                        <a:rPr lang="en-IN" dirty="0"/>
                        <a:t>Support Vector Machines (SVMs) </a:t>
                      </a:r>
                    </a:p>
                    <a:p>
                      <a:r>
                        <a:rPr lang="en-IN" dirty="0"/>
                        <a:t> Convolutional Neural Networks (CNNs), Long-Short Term Memory Networks (LSTMs) and Hidden Markov Models (HMMs)</a:t>
                      </a:r>
                    </a:p>
                    <a:p>
                      <a:endParaRPr lang="en-IN" dirty="0"/>
                    </a:p>
                  </a:txBody>
                  <a:tcPr/>
                </a:tc>
                <a:tc>
                  <a:txBody>
                    <a:bodyPr/>
                    <a:lstStyle/>
                    <a:p>
                      <a:r>
                        <a:rPr lang="en-IN" dirty="0"/>
                        <a:t>2024</a:t>
                      </a:r>
                    </a:p>
                  </a:txBody>
                  <a:tcPr/>
                </a:tc>
                <a:tc>
                  <a:txBody>
                    <a:bodyPr/>
                    <a:lstStyle/>
                    <a:p>
                      <a:r>
                        <a:rPr lang="en-IN" dirty="0"/>
                        <a:t>86.7%</a:t>
                      </a:r>
                    </a:p>
                  </a:txBody>
                  <a:tcPr/>
                </a:tc>
                <a:extLst>
                  <a:ext uri="{0D108BD9-81ED-4DB2-BD59-A6C34878D82A}">
                    <a16:rowId xmlns:a16="http://schemas.microsoft.com/office/drawing/2014/main" val="1488730415"/>
                  </a:ext>
                </a:extLst>
              </a:tr>
            </a:tbl>
          </a:graphicData>
        </a:graphic>
      </p:graphicFrame>
      <p:graphicFrame>
        <p:nvGraphicFramePr>
          <p:cNvPr id="3" name="Table 2">
            <a:extLst>
              <a:ext uri="{FF2B5EF4-FFF2-40B4-BE49-F238E27FC236}">
                <a16:creationId xmlns:a16="http://schemas.microsoft.com/office/drawing/2014/main" id="{312239DF-BC85-9A33-584B-46470B19FE25}"/>
              </a:ext>
            </a:extLst>
          </p:cNvPr>
          <p:cNvGraphicFramePr>
            <a:graphicFrameLocks noGrp="1"/>
          </p:cNvGraphicFramePr>
          <p:nvPr>
            <p:extLst>
              <p:ext uri="{D42A27DB-BD31-4B8C-83A1-F6EECF244321}">
                <p14:modId xmlns:p14="http://schemas.microsoft.com/office/powerpoint/2010/main" val="2532808416"/>
              </p:ext>
            </p:extLst>
          </p:nvPr>
        </p:nvGraphicFramePr>
        <p:xfrm>
          <a:off x="289248" y="681459"/>
          <a:ext cx="485192" cy="2834640"/>
        </p:xfrm>
        <a:graphic>
          <a:graphicData uri="http://schemas.openxmlformats.org/drawingml/2006/table">
            <a:tbl>
              <a:tblPr firstRow="1" bandRow="1">
                <a:tableStyleId>{5940675A-B579-460E-94D1-54222C63F5DA}</a:tableStyleId>
              </a:tblPr>
              <a:tblGrid>
                <a:gridCol w="485192">
                  <a:extLst>
                    <a:ext uri="{9D8B030D-6E8A-4147-A177-3AD203B41FA5}">
                      <a16:colId xmlns:a16="http://schemas.microsoft.com/office/drawing/2014/main" val="1430331292"/>
                    </a:ext>
                  </a:extLst>
                </a:gridCol>
              </a:tblGrid>
              <a:tr h="2834640">
                <a:tc>
                  <a:txBody>
                    <a:bodyPr/>
                    <a:lstStyle/>
                    <a:p>
                      <a:r>
                        <a:rPr lang="en-IN" dirty="0"/>
                        <a:t>12</a:t>
                      </a:r>
                    </a:p>
                  </a:txBody>
                  <a:tcPr/>
                </a:tc>
                <a:extLst>
                  <a:ext uri="{0D108BD9-81ED-4DB2-BD59-A6C34878D82A}">
                    <a16:rowId xmlns:a16="http://schemas.microsoft.com/office/drawing/2014/main" val="778544795"/>
                  </a:ext>
                </a:extLst>
              </a:tr>
            </a:tbl>
          </a:graphicData>
        </a:graphic>
      </p:graphicFrame>
    </p:spTree>
    <p:extLst>
      <p:ext uri="{BB962C8B-B14F-4D97-AF65-F5344CB8AC3E}">
        <p14:creationId xmlns:p14="http://schemas.microsoft.com/office/powerpoint/2010/main" val="69068471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2051</TotalTime>
  <Words>1804</Words>
  <Application>Microsoft Office PowerPoint</Application>
  <PresentationFormat>Widescreen</PresentationFormat>
  <Paragraphs>236</Paragraphs>
  <Slides>41</Slides>
  <Notes>0</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Courier New</vt:lpstr>
      <vt:lpstr>Segoe UI</vt:lpstr>
      <vt:lpstr>Times New Roman</vt:lpstr>
      <vt:lpstr>Trebuchet MS</vt:lpstr>
      <vt:lpstr>Wingdings</vt:lpstr>
      <vt:lpstr>Wingdings 3</vt:lpstr>
      <vt:lpstr>Facet</vt:lpstr>
      <vt:lpstr>Fusion of Deep Learning Features with Mixture of Brain Emotional Learning for Audio-Visual Emotion Recognition</vt:lpstr>
      <vt:lpstr>PowerPoint Presentation</vt:lpstr>
      <vt:lpstr>                         OBJECTIVE</vt:lpstr>
      <vt:lpstr>                BASE PAPER</vt:lpstr>
      <vt:lpstr>                  PROBLEM STATEMENT</vt:lpstr>
      <vt:lpstr>PowerPoint Presentation</vt:lpstr>
      <vt:lpstr>PowerPoint Presentation</vt:lpstr>
      <vt:lpstr>PowerPoint Presentation</vt:lpstr>
      <vt:lpstr>PowerPoint Presentation</vt:lpstr>
      <vt:lpstr>                         DATASET</vt:lpstr>
      <vt:lpstr>                Sample Video-Audio File</vt:lpstr>
      <vt:lpstr>                   WORK FLOW</vt:lpstr>
      <vt:lpstr>PowerPoint Presentation</vt:lpstr>
      <vt:lpstr>                           MODULES</vt:lpstr>
      <vt:lpstr>PowerPoint Presentation</vt:lpstr>
      <vt:lpstr>PowerPoint Presentation</vt:lpstr>
      <vt:lpstr>PowerPoint Presentation</vt:lpstr>
      <vt:lpstr>PowerPoint Presentation</vt:lpstr>
      <vt:lpstr>PowerPoint Presentation</vt:lpstr>
      <vt:lpstr>            SEGMENTED AUDIO</vt:lpstr>
      <vt:lpstr>PowerPoint Presentation</vt:lpstr>
      <vt:lpstr>PowerPoint Presentation</vt:lpstr>
      <vt:lpstr>PowerPoint Presentation</vt:lpstr>
      <vt:lpstr>                 DECISION FUSION BEL MODEL</vt:lpstr>
      <vt:lpstr>PowerPoint Presentation</vt:lpstr>
      <vt:lpstr>PowerPoint Presentation</vt:lpstr>
      <vt:lpstr>EMOTION COMBINATIONS</vt:lpstr>
      <vt:lpstr>                  MOBEL MODEL PREDICTIONS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vt:lpstr>
      <vt:lpstr>PowerPoint Presentation</vt:lpstr>
      <vt:lpstr>                                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Fusion of Deep Learning Features with Mixture of Brain Emotional Learning for Audio-Visual Emotion Recognition</dc:title>
  <dc:creator>Sri vidhya</dc:creator>
  <cp:lastModifiedBy>Sri vidhya</cp:lastModifiedBy>
  <cp:revision>58</cp:revision>
  <dcterms:created xsi:type="dcterms:W3CDTF">2024-02-16T13:08:33Z</dcterms:created>
  <dcterms:modified xsi:type="dcterms:W3CDTF">2024-05-06T05:08:20Z</dcterms:modified>
</cp:coreProperties>
</file>